
<file path=[Content_Types].xml><?xml version="1.0" encoding="utf-8"?>
<Types xmlns="http://schemas.openxmlformats.org/package/2006/content-types">
  <Default Extension="jpeg" ContentType="image/jpeg"/>
  <Default Extension="jpg" ContentType="image/jpeg"/>
  <Default Extension="m4a" ContentType="audio/mp4"/>
  <Default Extension="mkv" ContentType="video/unknown"/>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27"/>
  </p:notesMasterIdLst>
  <p:sldIdLst>
    <p:sldId id="278" r:id="rId5"/>
    <p:sldId id="279" r:id="rId6"/>
    <p:sldId id="280" r:id="rId7"/>
    <p:sldId id="299" r:id="rId8"/>
    <p:sldId id="297" r:id="rId9"/>
    <p:sldId id="298" r:id="rId10"/>
    <p:sldId id="301" r:id="rId11"/>
    <p:sldId id="281" r:id="rId12"/>
    <p:sldId id="282" r:id="rId13"/>
    <p:sldId id="294" r:id="rId14"/>
    <p:sldId id="290" r:id="rId15"/>
    <p:sldId id="293" r:id="rId16"/>
    <p:sldId id="283" r:id="rId17"/>
    <p:sldId id="284" r:id="rId18"/>
    <p:sldId id="285" r:id="rId19"/>
    <p:sldId id="286" r:id="rId20"/>
    <p:sldId id="292" r:id="rId21"/>
    <p:sldId id="302" r:id="rId22"/>
    <p:sldId id="287" r:id="rId23"/>
    <p:sldId id="288" r:id="rId24"/>
    <p:sldId id="296" r:id="rId25"/>
    <p:sldId id="295"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79774" autoAdjust="0"/>
  </p:normalViewPr>
  <p:slideViewPr>
    <p:cSldViewPr snapToGrid="0">
      <p:cViewPr varScale="1">
        <p:scale>
          <a:sx n="62" d="100"/>
          <a:sy n="62" d="100"/>
        </p:scale>
        <p:origin x="1488" y="4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jpeg>
</file>

<file path=ppt/media/image7.jpeg>
</file>

<file path=ppt/media/image8.jpg>
</file>

<file path=ppt/media/image9.png>
</file>

<file path=ppt/media/media1.mkv>
</file>

<file path=ppt/media/media2.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FD01546-198A-4195-BCF8-F0FF54C90E5E}" type="datetimeFigureOut">
              <a:rPr lang="en-US" smtClean="0"/>
              <a:t>6/13/2023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6DE88F-1F85-4A27-9D34-D74A50E7B0DA}" type="slidenum">
              <a:rPr lang="en-US" smtClean="0"/>
              <a:t>‹#›</a:t>
            </a:fld>
            <a:endParaRPr lang="en-US" dirty="0"/>
          </a:p>
        </p:txBody>
      </p:sp>
    </p:spTree>
    <p:extLst>
      <p:ext uri="{BB962C8B-B14F-4D97-AF65-F5344CB8AC3E}">
        <p14:creationId xmlns:p14="http://schemas.microsoft.com/office/powerpoint/2010/main" val="37300918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E6DE88F-1F85-4A27-9D34-D74A50E7B0DA}" type="slidenum">
              <a:rPr lang="en-US" smtClean="0"/>
              <a:t>1</a:t>
            </a:fld>
            <a:endParaRPr lang="en-US" dirty="0"/>
          </a:p>
        </p:txBody>
      </p:sp>
    </p:spTree>
    <p:extLst>
      <p:ext uri="{BB962C8B-B14F-4D97-AF65-F5344CB8AC3E}">
        <p14:creationId xmlns:p14="http://schemas.microsoft.com/office/powerpoint/2010/main" val="21103525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578475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E6DE88F-1F85-4A27-9D34-D74A50E7B0DA}" type="slidenum">
              <a:rPr lang="en-US" smtClean="0"/>
              <a:t>3</a:t>
            </a:fld>
            <a:endParaRPr lang="en-US" dirty="0"/>
          </a:p>
        </p:txBody>
      </p:sp>
    </p:spTree>
    <p:extLst>
      <p:ext uri="{BB962C8B-B14F-4D97-AF65-F5344CB8AC3E}">
        <p14:creationId xmlns:p14="http://schemas.microsoft.com/office/powerpoint/2010/main" val="32648133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E6DE88F-1F85-4A27-9D34-D74A50E7B0DA}" type="slidenum">
              <a:rPr lang="en-US" smtClean="0"/>
              <a:t>9</a:t>
            </a:fld>
            <a:endParaRPr lang="en-US" dirty="0"/>
          </a:p>
        </p:txBody>
      </p:sp>
    </p:spTree>
    <p:extLst>
      <p:ext uri="{BB962C8B-B14F-4D97-AF65-F5344CB8AC3E}">
        <p14:creationId xmlns:p14="http://schemas.microsoft.com/office/powerpoint/2010/main" val="38457209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E6DE88F-1F85-4A27-9D34-D74A50E7B0DA}" type="slidenum">
              <a:rPr lang="en-US" smtClean="0"/>
              <a:t>10</a:t>
            </a:fld>
            <a:endParaRPr lang="en-US" dirty="0"/>
          </a:p>
        </p:txBody>
      </p:sp>
    </p:spTree>
    <p:extLst>
      <p:ext uri="{BB962C8B-B14F-4D97-AF65-F5344CB8AC3E}">
        <p14:creationId xmlns:p14="http://schemas.microsoft.com/office/powerpoint/2010/main" val="17074473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E6DE88F-1F85-4A27-9D34-D74A50E7B0DA}" type="slidenum">
              <a:rPr lang="en-US" smtClean="0"/>
              <a:t>11</a:t>
            </a:fld>
            <a:endParaRPr lang="en-US" dirty="0"/>
          </a:p>
        </p:txBody>
      </p:sp>
    </p:spTree>
    <p:extLst>
      <p:ext uri="{BB962C8B-B14F-4D97-AF65-F5344CB8AC3E}">
        <p14:creationId xmlns:p14="http://schemas.microsoft.com/office/powerpoint/2010/main" val="34563862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E6DE88F-1F85-4A27-9D34-D74A50E7B0DA}" type="slidenum">
              <a:rPr lang="en-US" smtClean="0"/>
              <a:t>14</a:t>
            </a:fld>
            <a:endParaRPr lang="en-US" dirty="0"/>
          </a:p>
        </p:txBody>
      </p:sp>
    </p:spTree>
    <p:extLst>
      <p:ext uri="{BB962C8B-B14F-4D97-AF65-F5344CB8AC3E}">
        <p14:creationId xmlns:p14="http://schemas.microsoft.com/office/powerpoint/2010/main" val="3397108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E6DE88F-1F85-4A27-9D34-D74A50E7B0DA}" type="slidenum">
              <a:rPr lang="en-US" smtClean="0"/>
              <a:t>16</a:t>
            </a:fld>
            <a:endParaRPr lang="en-US" dirty="0"/>
          </a:p>
        </p:txBody>
      </p:sp>
    </p:spTree>
    <p:extLst>
      <p:ext uri="{BB962C8B-B14F-4D97-AF65-F5344CB8AC3E}">
        <p14:creationId xmlns:p14="http://schemas.microsoft.com/office/powerpoint/2010/main" val="25548291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E6DE88F-1F85-4A27-9D34-D74A50E7B0DA}" type="slidenum">
              <a:rPr lang="en-US" smtClean="0"/>
              <a:t>17</a:t>
            </a:fld>
            <a:endParaRPr lang="en-US" dirty="0"/>
          </a:p>
        </p:txBody>
      </p:sp>
    </p:spTree>
    <p:extLst>
      <p:ext uri="{BB962C8B-B14F-4D97-AF65-F5344CB8AC3E}">
        <p14:creationId xmlns:p14="http://schemas.microsoft.com/office/powerpoint/2010/main" val="31121741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6/13/2023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1507467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6/13/2023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095022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6/13/2023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53850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6/13/2023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7752911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6/13/2023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450925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6/13/2023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326478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6/13/2023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932546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6/13/2023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548654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6/13/2023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846401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6/13/2023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882058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6/13/2023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351203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6/13/2023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90940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6/13/2023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551302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6/13/2023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7935569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6/13/2023</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30567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6/13/2023</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185897835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p:hf sldNum="0" hdr="0" ftr="0" dt="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hemeOverride" Target="../theme/themeOverride1.xml"/><Relationship Id="rId5" Type="http://schemas.openxmlformats.org/officeDocument/2006/relationships/image" Target="../media/image6.jpeg"/><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8" Type="http://schemas.openxmlformats.org/officeDocument/2006/relationships/image" Target="../media/image13.png"/><Relationship Id="rId3" Type="http://schemas.microsoft.com/office/2007/relationships/media" Target="../media/media2.m4a"/><Relationship Id="rId7" Type="http://schemas.openxmlformats.org/officeDocument/2006/relationships/image" Target="../media/image12.png"/><Relationship Id="rId2" Type="http://schemas.openxmlformats.org/officeDocument/2006/relationships/video" Target="../media/media1.mkv"/><Relationship Id="rId1" Type="http://schemas.microsoft.com/office/2007/relationships/media" Target="../media/media1.mkv"/><Relationship Id="rId6" Type="http://schemas.openxmlformats.org/officeDocument/2006/relationships/notesSlide" Target="../notesSlides/notesSlide9.xml"/><Relationship Id="rId5" Type="http://schemas.openxmlformats.org/officeDocument/2006/relationships/slideLayout" Target="../slideLayouts/slideLayout2.xml"/><Relationship Id="rId4" Type="http://schemas.openxmlformats.org/officeDocument/2006/relationships/audio" Target="../media/media2.m4a"/></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hyperlink" Target="https://www.fhwa.dot.gov/innovation/everydaycounts/edc-1/pdf/asct_brochure.pdf"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8A1C807-B9AD-4C9B-BF9F-60F03428998E}"/>
              </a:ext>
              <a:ext uri="{C183D7F6-B498-43B3-948B-1728B52AA6E4}">
                <adec:decorative xmlns:adec="http://schemas.microsoft.com/office/drawing/2017/decorative" val="1"/>
              </a:ext>
            </a:extLst>
          </p:cNvPr>
          <p:cNvPicPr>
            <a:picLocks noChangeAspect="1"/>
          </p:cNvPicPr>
          <p:nvPr/>
        </p:nvPicPr>
        <p:blipFill rotWithShape="1">
          <a:blip r:embed="rId5">
            <a:extLst>
              <a:ext uri="{28A0092B-C50C-407E-A947-70E740481C1C}">
                <a14:useLocalDpi xmlns:a14="http://schemas.microsoft.com/office/drawing/2010/main" val="0"/>
              </a:ext>
            </a:extLst>
          </a:blip>
          <a:srcRect/>
          <a:stretch/>
        </p:blipFill>
        <p:spPr>
          <a:xfrm>
            <a:off x="-1" y="10"/>
            <a:ext cx="12192001" cy="6857990"/>
          </a:xfrm>
          <a:prstGeom prst="rect">
            <a:avLst/>
          </a:prstGeom>
        </p:spPr>
      </p:pic>
      <p:sp useBgFill="1">
        <p:nvSpPr>
          <p:cNvPr id="103" name="Freeform 5">
            <a:extLst>
              <a:ext uri="{FF2B5EF4-FFF2-40B4-BE49-F238E27FC236}">
                <a16:creationId xmlns:a16="http://schemas.microsoft.com/office/drawing/2014/main" id="{FE469E50-3893-4ED6-92BA-2985C32B0C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7131809" y="1385982"/>
            <a:ext cx="4031414" cy="4100418"/>
          </a:xfrm>
          <a:custGeom>
            <a:avLst/>
            <a:gdLst>
              <a:gd name="T0" fmla="*/ 1577 w 1601"/>
              <a:gd name="T1" fmla="*/ 0 h 696"/>
              <a:gd name="T2" fmla="*/ 833 w 1601"/>
              <a:gd name="T3" fmla="*/ 0 h 696"/>
              <a:gd name="T4" fmla="*/ 768 w 1601"/>
              <a:gd name="T5" fmla="*/ 0 h 696"/>
              <a:gd name="T6" fmla="*/ 24 w 1601"/>
              <a:gd name="T7" fmla="*/ 0 h 696"/>
              <a:gd name="T8" fmla="*/ 0 w 1601"/>
              <a:gd name="T9" fmla="*/ 27 h 696"/>
              <a:gd name="T10" fmla="*/ 0 w 1601"/>
              <a:gd name="T11" fmla="*/ 669 h 696"/>
              <a:gd name="T12" fmla="*/ 24 w 1601"/>
              <a:gd name="T13" fmla="*/ 696 h 696"/>
              <a:gd name="T14" fmla="*/ 768 w 1601"/>
              <a:gd name="T15" fmla="*/ 696 h 696"/>
              <a:gd name="T16" fmla="*/ 833 w 1601"/>
              <a:gd name="T17" fmla="*/ 696 h 696"/>
              <a:gd name="T18" fmla="*/ 1577 w 1601"/>
              <a:gd name="T19" fmla="*/ 696 h 696"/>
              <a:gd name="T20" fmla="*/ 1601 w 1601"/>
              <a:gd name="T21" fmla="*/ 669 h 696"/>
              <a:gd name="T22" fmla="*/ 1601 w 1601"/>
              <a:gd name="T23" fmla="*/ 27 h 696"/>
              <a:gd name="T24" fmla="*/ 1577 w 1601"/>
              <a:gd name="T25" fmla="*/ 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1" h="696">
                <a:moveTo>
                  <a:pt x="1577" y="0"/>
                </a:moveTo>
                <a:cubicBezTo>
                  <a:pt x="833" y="0"/>
                  <a:pt x="833" y="0"/>
                  <a:pt x="833" y="0"/>
                </a:cubicBezTo>
                <a:cubicBezTo>
                  <a:pt x="768" y="0"/>
                  <a:pt x="768" y="0"/>
                  <a:pt x="768" y="0"/>
                </a:cubicBezTo>
                <a:cubicBezTo>
                  <a:pt x="24" y="0"/>
                  <a:pt x="24" y="0"/>
                  <a:pt x="24" y="0"/>
                </a:cubicBezTo>
                <a:cubicBezTo>
                  <a:pt x="11" y="0"/>
                  <a:pt x="0" y="12"/>
                  <a:pt x="0" y="27"/>
                </a:cubicBezTo>
                <a:cubicBezTo>
                  <a:pt x="0" y="669"/>
                  <a:pt x="0" y="669"/>
                  <a:pt x="0" y="669"/>
                </a:cubicBezTo>
                <a:cubicBezTo>
                  <a:pt x="0" y="684"/>
                  <a:pt x="11" y="696"/>
                  <a:pt x="24" y="696"/>
                </a:cubicBezTo>
                <a:cubicBezTo>
                  <a:pt x="768" y="696"/>
                  <a:pt x="768" y="696"/>
                  <a:pt x="768" y="696"/>
                </a:cubicBezTo>
                <a:cubicBezTo>
                  <a:pt x="833" y="696"/>
                  <a:pt x="833" y="696"/>
                  <a:pt x="833" y="696"/>
                </a:cubicBezTo>
                <a:cubicBezTo>
                  <a:pt x="1577" y="696"/>
                  <a:pt x="1577" y="696"/>
                  <a:pt x="1577" y="696"/>
                </a:cubicBezTo>
                <a:cubicBezTo>
                  <a:pt x="1590" y="696"/>
                  <a:pt x="1601" y="684"/>
                  <a:pt x="1601" y="669"/>
                </a:cubicBezTo>
                <a:cubicBezTo>
                  <a:pt x="1601" y="27"/>
                  <a:pt x="1601" y="27"/>
                  <a:pt x="1601" y="27"/>
                </a:cubicBezTo>
                <a:cubicBezTo>
                  <a:pt x="1601" y="12"/>
                  <a:pt x="1590" y="0"/>
                  <a:pt x="1577" y="0"/>
                </a:cubicBezTo>
                <a:close/>
              </a:path>
            </a:pathLst>
          </a:custGeom>
          <a:ln>
            <a:noFill/>
          </a:ln>
          <a:effectLst>
            <a:outerShdw blurRad="50800" dist="38100" dir="5400000" algn="tl" rotWithShape="0">
              <a:srgbClr val="000000">
                <a:alpha val="43000"/>
              </a:srgbClr>
            </a:outerShdw>
          </a:effectLst>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oudy Old Style"/>
              <a:ea typeface="+mn-ea"/>
              <a:cs typeface="+mn-cs"/>
            </a:endParaRPr>
          </a:p>
        </p:txBody>
      </p:sp>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7389962" y="1673524"/>
            <a:ext cx="3485073" cy="2420504"/>
          </a:xfrm>
        </p:spPr>
        <p:txBody>
          <a:bodyPr>
            <a:normAutofit/>
          </a:bodyPr>
          <a:lstStyle/>
          <a:p>
            <a:pPr algn="l"/>
            <a:r>
              <a:rPr lang="en-IN" sz="4000" dirty="0"/>
              <a:t>Adaptive Traffic Signal Control System</a:t>
            </a:r>
            <a:br>
              <a:rPr lang="en-IN" sz="4000" dirty="0"/>
            </a:br>
            <a:endParaRPr lang="en-US" sz="4000" dirty="0"/>
          </a:p>
        </p:txBody>
      </p:sp>
      <p:sp>
        <p:nvSpPr>
          <p:cNvPr id="3" name="Subtitle 2">
            <a:extLst>
              <a:ext uri="{FF2B5EF4-FFF2-40B4-BE49-F238E27FC236}">
                <a16:creationId xmlns:a16="http://schemas.microsoft.com/office/drawing/2014/main" id="{DB93FB3F-A8D4-46D3-A1C6-C79C64563729}"/>
              </a:ext>
            </a:extLst>
          </p:cNvPr>
          <p:cNvSpPr>
            <a:spLocks noGrp="1"/>
          </p:cNvSpPr>
          <p:nvPr>
            <p:ph type="subTitle" idx="1"/>
          </p:nvPr>
        </p:nvSpPr>
        <p:spPr>
          <a:xfrm>
            <a:off x="7389965" y="4157933"/>
            <a:ext cx="3485072" cy="1026544"/>
          </a:xfrm>
        </p:spPr>
        <p:txBody>
          <a:bodyPr>
            <a:normAutofit fontScale="62500" lnSpcReduction="20000"/>
          </a:bodyPr>
          <a:lstStyle/>
          <a:p>
            <a:pPr algn="l"/>
            <a:r>
              <a:rPr lang="en-IN" sz="2400" dirty="0"/>
              <a:t>FS21 ECE830-001</a:t>
            </a:r>
          </a:p>
          <a:p>
            <a:pPr algn="l"/>
            <a:r>
              <a:rPr lang="en-IN" sz="2400" dirty="0"/>
              <a:t>Embedded Cyber-Physical Systems </a:t>
            </a:r>
          </a:p>
          <a:p>
            <a:pPr algn="l"/>
            <a:r>
              <a:rPr lang="en-US" sz="2300" dirty="0"/>
              <a:t>Aditya Dhaka - Aarush Mathur</a:t>
            </a:r>
          </a:p>
        </p:txBody>
      </p:sp>
    </p:spTree>
    <p:extLst>
      <p:ext uri="{BB962C8B-B14F-4D97-AF65-F5344CB8AC3E}">
        <p14:creationId xmlns:p14="http://schemas.microsoft.com/office/powerpoint/2010/main" val="4167884232"/>
      </p:ext>
    </p:extLst>
  </p:cSld>
  <p:clrMapOvr>
    <a:masterClrMapping/>
  </p:clrMapOvr>
  <mc:AlternateContent xmlns:mc="http://schemas.openxmlformats.org/markup-compatibility/2006" xmlns:p14="http://schemas.microsoft.com/office/powerpoint/2010/main">
    <mc:Choice Requires="p14">
      <p:transition spd="slow" p14:dur="2000" advTm="20071"/>
    </mc:Choice>
    <mc:Fallback xmlns="">
      <p:transition spd="slow" advTm="20071"/>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674498C-BBCD-4D6A-809F-EABF50F848AB}"/>
              </a:ext>
            </a:extLst>
          </p:cNvPr>
          <p:cNvSpPr>
            <a:spLocks noGrp="1"/>
          </p:cNvSpPr>
          <p:nvPr>
            <p:ph idx="1"/>
          </p:nvPr>
        </p:nvSpPr>
        <p:spPr>
          <a:xfrm>
            <a:off x="919119" y="531736"/>
            <a:ext cx="10353762" cy="3714749"/>
          </a:xfrm>
        </p:spPr>
        <p:txBody>
          <a:bodyPr/>
          <a:lstStyle/>
          <a:p>
            <a:pPr marL="36900" indent="0" algn="just">
              <a:buNone/>
            </a:pPr>
            <a:r>
              <a:rPr lang="en-IN" dirty="0"/>
              <a:t>The object detection task consists in determining the location on the image where certain objects are present, as well as classifying those objects. Previous methods for this, like R-CNN and its variations, used a pipeline to perform this task in multiple steps. This can be slow to run and also hard to optimize, because each individual component must be trained separately. YOLO, does it all with a single neural network.</a:t>
            </a:r>
          </a:p>
          <a:p>
            <a:endParaRPr lang="en-IN" dirty="0"/>
          </a:p>
          <a:p>
            <a:endParaRPr lang="en-IN" dirty="0"/>
          </a:p>
        </p:txBody>
      </p:sp>
      <p:pic>
        <p:nvPicPr>
          <p:cNvPr id="4" name="Content Placeholder 4">
            <a:extLst>
              <a:ext uri="{FF2B5EF4-FFF2-40B4-BE49-F238E27FC236}">
                <a16:creationId xmlns:a16="http://schemas.microsoft.com/office/drawing/2014/main" id="{BDECA9BE-3082-4650-8C84-54854FD87E82}"/>
              </a:ext>
            </a:extLst>
          </p:cNvPr>
          <p:cNvPicPr>
            <a:picLocks noGrp="1" noChangeAspect="1"/>
          </p:cNvPicPr>
          <p:nvPr>
            <p:ph idx="1"/>
          </p:nvPr>
        </p:nvPicPr>
        <p:blipFill>
          <a:blip r:embed="rId3"/>
          <a:stretch>
            <a:fillRect/>
          </a:stretch>
        </p:blipFill>
        <p:spPr>
          <a:xfrm>
            <a:off x="3060213" y="2814776"/>
            <a:ext cx="5476125" cy="3714750"/>
          </a:xfrm>
        </p:spPr>
      </p:pic>
    </p:spTree>
    <p:extLst>
      <p:ext uri="{BB962C8B-B14F-4D97-AF65-F5344CB8AC3E}">
        <p14:creationId xmlns:p14="http://schemas.microsoft.com/office/powerpoint/2010/main" val="2267480594"/>
      </p:ext>
    </p:extLst>
  </p:cSld>
  <p:clrMapOvr>
    <a:masterClrMapping/>
  </p:clrMapOvr>
  <mc:AlternateContent xmlns:mc="http://schemas.openxmlformats.org/markup-compatibility/2006" xmlns:p14="http://schemas.microsoft.com/office/powerpoint/2010/main">
    <mc:Choice Requires="p14">
      <p:transition spd="slow" p14:dur="2000" advTm="63186"/>
    </mc:Choice>
    <mc:Fallback xmlns="">
      <p:transition spd="slow" advTm="63186"/>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6A0C538-B5D0-4862-BC43-DA3549704A26}"/>
              </a:ext>
            </a:extLst>
          </p:cNvPr>
          <p:cNvPicPr>
            <a:picLocks noGrp="1" noChangeAspect="1"/>
          </p:cNvPicPr>
          <p:nvPr>
            <p:ph idx="1"/>
          </p:nvPr>
        </p:nvPicPr>
        <p:blipFill>
          <a:blip r:embed="rId3"/>
          <a:stretch>
            <a:fillRect/>
          </a:stretch>
        </p:blipFill>
        <p:spPr>
          <a:xfrm>
            <a:off x="2944595" y="1874560"/>
            <a:ext cx="6096851" cy="2857899"/>
          </a:xfrm>
        </p:spPr>
      </p:pic>
    </p:spTree>
    <p:extLst>
      <p:ext uri="{BB962C8B-B14F-4D97-AF65-F5344CB8AC3E}">
        <p14:creationId xmlns:p14="http://schemas.microsoft.com/office/powerpoint/2010/main" val="1592820310"/>
      </p:ext>
    </p:extLst>
  </p:cSld>
  <p:clrMapOvr>
    <a:masterClrMapping/>
  </p:clrMapOvr>
  <mc:AlternateContent xmlns:mc="http://schemas.openxmlformats.org/markup-compatibility/2006" xmlns:p14="http://schemas.microsoft.com/office/powerpoint/2010/main">
    <mc:Choice Requires="p14">
      <p:transition spd="slow" p14:dur="2000" advTm="39951"/>
    </mc:Choice>
    <mc:Fallback xmlns="">
      <p:transition spd="slow" advTm="39951"/>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4085AF-52F3-4DC5-8ACF-F54D9EBC0233}"/>
              </a:ext>
            </a:extLst>
          </p:cNvPr>
          <p:cNvSpPr>
            <a:spLocks noGrp="1"/>
          </p:cNvSpPr>
          <p:nvPr>
            <p:ph type="title"/>
          </p:nvPr>
        </p:nvSpPr>
        <p:spPr/>
        <p:txBody>
          <a:bodyPr/>
          <a:lstStyle/>
          <a:p>
            <a:r>
              <a:rPr lang="en-IN" dirty="0"/>
              <a:t>YoloV3 Car Counter</a:t>
            </a:r>
          </a:p>
        </p:txBody>
      </p:sp>
      <p:sp>
        <p:nvSpPr>
          <p:cNvPr id="3" name="Content Placeholder 2">
            <a:extLst>
              <a:ext uri="{FF2B5EF4-FFF2-40B4-BE49-F238E27FC236}">
                <a16:creationId xmlns:a16="http://schemas.microsoft.com/office/drawing/2014/main" id="{067C2393-2968-46BD-922D-237FBA5AC4D8}"/>
              </a:ext>
            </a:extLst>
          </p:cNvPr>
          <p:cNvSpPr>
            <a:spLocks noGrp="1"/>
          </p:cNvSpPr>
          <p:nvPr>
            <p:ph idx="1"/>
          </p:nvPr>
        </p:nvSpPr>
        <p:spPr/>
        <p:txBody>
          <a:bodyPr>
            <a:normAutofit/>
          </a:bodyPr>
          <a:lstStyle/>
          <a:p>
            <a:pPr marL="36900" indent="0" algn="just">
              <a:buNone/>
            </a:pPr>
            <a:r>
              <a:rPr lang="en-IN" dirty="0"/>
              <a:t>This is a demo project that uses YoloV3 neural network to count vehicles on a given video. The detection happens every x frames where x can be specified. Other times the </a:t>
            </a:r>
            <a:r>
              <a:rPr lang="en-IN" dirty="0" err="1"/>
              <a:t>dlib</a:t>
            </a:r>
            <a:r>
              <a:rPr lang="en-IN" dirty="0"/>
              <a:t> library is used for tracking previously detected vehicles. Furthermore, you can edit confidence detection level, number of frames to count vehicle as detected before removing it from trackable list and the maximum distance from centroid , number of frames to skip detection (and only use tracking) and the whether to use the original video size as annotations output or the YoloV3 416x416 size.</a:t>
            </a:r>
          </a:p>
          <a:p>
            <a:pPr marL="36900" indent="0" algn="just">
              <a:buNone/>
            </a:pPr>
            <a:r>
              <a:rPr lang="en-IN" dirty="0"/>
              <a:t>YoloV3 model is pretrained and can be downloaded from internet .</a:t>
            </a:r>
          </a:p>
        </p:txBody>
      </p:sp>
    </p:spTree>
    <p:extLst>
      <p:ext uri="{BB962C8B-B14F-4D97-AF65-F5344CB8AC3E}">
        <p14:creationId xmlns:p14="http://schemas.microsoft.com/office/powerpoint/2010/main" val="1023189186"/>
      </p:ext>
    </p:extLst>
  </p:cSld>
  <p:clrMapOvr>
    <a:masterClrMapping/>
  </p:clrMapOvr>
  <mc:AlternateContent xmlns:mc="http://schemas.openxmlformats.org/markup-compatibility/2006" xmlns:p14="http://schemas.microsoft.com/office/powerpoint/2010/main">
    <mc:Choice Requires="p14">
      <p:transition spd="slow" p14:dur="2000" advTm="55012"/>
    </mc:Choice>
    <mc:Fallback xmlns="">
      <p:transition spd="slow" advTm="55012"/>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C82096-5C5F-4225-A828-AC53725645F2}"/>
              </a:ext>
            </a:extLst>
          </p:cNvPr>
          <p:cNvSpPr>
            <a:spLocks noGrp="1"/>
          </p:cNvSpPr>
          <p:nvPr>
            <p:ph type="title"/>
          </p:nvPr>
        </p:nvSpPr>
        <p:spPr/>
        <p:txBody>
          <a:bodyPr/>
          <a:lstStyle/>
          <a:p>
            <a:r>
              <a:rPr lang="en-IN" dirty="0"/>
              <a:t>Working </a:t>
            </a:r>
          </a:p>
        </p:txBody>
      </p:sp>
      <p:sp>
        <p:nvSpPr>
          <p:cNvPr id="3" name="Content Placeholder 2">
            <a:extLst>
              <a:ext uri="{FF2B5EF4-FFF2-40B4-BE49-F238E27FC236}">
                <a16:creationId xmlns:a16="http://schemas.microsoft.com/office/drawing/2014/main" id="{6CE63A6E-5B25-4E9E-9FB3-AE1074DF32F0}"/>
              </a:ext>
            </a:extLst>
          </p:cNvPr>
          <p:cNvSpPr>
            <a:spLocks noGrp="1"/>
          </p:cNvSpPr>
          <p:nvPr>
            <p:ph idx="1"/>
          </p:nvPr>
        </p:nvSpPr>
        <p:spPr>
          <a:xfrm>
            <a:off x="913795" y="1866900"/>
            <a:ext cx="10353762" cy="3714749"/>
          </a:xfrm>
        </p:spPr>
        <p:txBody>
          <a:bodyPr/>
          <a:lstStyle/>
          <a:p>
            <a:r>
              <a:rPr lang="en-IN" dirty="0"/>
              <a:t>The solution can be explained in four simple steps:</a:t>
            </a:r>
          </a:p>
          <a:p>
            <a:pPr>
              <a:buFont typeface="Arial" panose="020B0604020202020204" pitchFamily="34" charset="0"/>
              <a:buChar char="•"/>
            </a:pPr>
            <a:r>
              <a:rPr lang="en-IN" dirty="0"/>
              <a:t>Get a real time image of each lane.</a:t>
            </a:r>
          </a:p>
          <a:p>
            <a:pPr>
              <a:buFont typeface="Arial" panose="020B0604020202020204" pitchFamily="34" charset="0"/>
              <a:buChar char="•"/>
            </a:pPr>
            <a:r>
              <a:rPr lang="en-IN" dirty="0"/>
              <a:t>Scan and determine traffic density.</a:t>
            </a:r>
          </a:p>
          <a:p>
            <a:pPr>
              <a:buFont typeface="Arial" panose="020B0604020202020204" pitchFamily="34" charset="0"/>
              <a:buChar char="•"/>
            </a:pPr>
            <a:r>
              <a:rPr lang="en-IN" dirty="0"/>
              <a:t>Input this data to the Time Allocation module.</a:t>
            </a:r>
          </a:p>
          <a:p>
            <a:pPr>
              <a:buFont typeface="Arial" panose="020B0604020202020204" pitchFamily="34" charset="0"/>
              <a:buChar char="•"/>
            </a:pPr>
            <a:r>
              <a:rPr lang="en-IN" dirty="0"/>
              <a:t>The output will be the time slots for each lane, accordingly.</a:t>
            </a:r>
          </a:p>
          <a:p>
            <a:pPr marL="36900" indent="0">
              <a:buNone/>
            </a:pPr>
            <a:endParaRPr lang="en-IN" dirty="0"/>
          </a:p>
          <a:p>
            <a:pPr marL="36900" indent="0">
              <a:buNone/>
            </a:pPr>
            <a:endParaRPr lang="en-IN" dirty="0"/>
          </a:p>
        </p:txBody>
      </p:sp>
      <p:pic>
        <p:nvPicPr>
          <p:cNvPr id="4" name="Content Placeholder 4">
            <a:extLst>
              <a:ext uri="{FF2B5EF4-FFF2-40B4-BE49-F238E27FC236}">
                <a16:creationId xmlns:a16="http://schemas.microsoft.com/office/drawing/2014/main" id="{41A9985B-4D20-4457-8B61-1345FEBED752}"/>
              </a:ext>
            </a:extLst>
          </p:cNvPr>
          <p:cNvPicPr>
            <a:picLocks noChangeAspect="1"/>
          </p:cNvPicPr>
          <p:nvPr/>
        </p:nvPicPr>
        <p:blipFill>
          <a:blip r:embed="rId2"/>
          <a:stretch>
            <a:fillRect/>
          </a:stretch>
        </p:blipFill>
        <p:spPr>
          <a:xfrm>
            <a:off x="4642750" y="4760814"/>
            <a:ext cx="2895851" cy="1932599"/>
          </a:xfrm>
          <a:prstGeom prst="rect">
            <a:avLst/>
          </a:prstGeom>
          <a:effectLst>
            <a:outerShdw blurRad="25400" dir="17880000">
              <a:srgbClr val="000000">
                <a:alpha val="46000"/>
              </a:srgbClr>
            </a:outerShdw>
          </a:effectLst>
        </p:spPr>
      </p:pic>
    </p:spTree>
    <p:extLst>
      <p:ext uri="{BB962C8B-B14F-4D97-AF65-F5344CB8AC3E}">
        <p14:creationId xmlns:p14="http://schemas.microsoft.com/office/powerpoint/2010/main" val="1908303471"/>
      </p:ext>
    </p:extLst>
  </p:cSld>
  <p:clrMapOvr>
    <a:masterClrMapping/>
  </p:clrMapOvr>
  <mc:AlternateContent xmlns:mc="http://schemas.openxmlformats.org/markup-compatibility/2006" xmlns:p14="http://schemas.microsoft.com/office/powerpoint/2010/main">
    <mc:Choice Requires="p14">
      <p:transition spd="slow" p14:dur="2000" advTm="22504"/>
    </mc:Choice>
    <mc:Fallback xmlns="">
      <p:transition spd="slow" advTm="22504"/>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F148362F-A7B5-43E0-89A0-27CD4B3D2F75}"/>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3814439" y="0"/>
            <a:ext cx="4563122"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78728993"/>
      </p:ext>
    </p:extLst>
  </p:cSld>
  <p:clrMapOvr>
    <a:masterClrMapping/>
  </p:clrMapOvr>
  <mc:AlternateContent xmlns:mc="http://schemas.openxmlformats.org/markup-compatibility/2006" xmlns:p14="http://schemas.microsoft.com/office/powerpoint/2010/main">
    <mc:Choice Requires="p14">
      <p:transition spd="slow" p14:dur="2000" advTm="44631"/>
    </mc:Choice>
    <mc:Fallback xmlns="">
      <p:transition spd="slow" advTm="44631"/>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85E36D-BE2F-4264-9A59-535EBC782D0A}"/>
              </a:ext>
            </a:extLst>
          </p:cNvPr>
          <p:cNvSpPr>
            <a:spLocks noGrp="1"/>
          </p:cNvSpPr>
          <p:nvPr>
            <p:ph type="title"/>
          </p:nvPr>
        </p:nvSpPr>
        <p:spPr/>
        <p:txBody>
          <a:bodyPr/>
          <a:lstStyle/>
          <a:p>
            <a:r>
              <a:rPr lang="en-IN" dirty="0"/>
              <a:t>Sequence of operations performed</a:t>
            </a:r>
          </a:p>
        </p:txBody>
      </p:sp>
      <p:sp>
        <p:nvSpPr>
          <p:cNvPr id="3" name="Content Placeholder 2">
            <a:extLst>
              <a:ext uri="{FF2B5EF4-FFF2-40B4-BE49-F238E27FC236}">
                <a16:creationId xmlns:a16="http://schemas.microsoft.com/office/drawing/2014/main" id="{E4887285-C114-4919-8375-15463FE0E53F}"/>
              </a:ext>
            </a:extLst>
          </p:cNvPr>
          <p:cNvSpPr>
            <a:spLocks noGrp="1"/>
          </p:cNvSpPr>
          <p:nvPr>
            <p:ph idx="1"/>
          </p:nvPr>
        </p:nvSpPr>
        <p:spPr/>
        <p:txBody>
          <a:bodyPr/>
          <a:lstStyle/>
          <a:p>
            <a:pPr marL="551250" indent="-514350" algn="just">
              <a:buFont typeface="+mj-lt"/>
              <a:buAutoNum type="romanUcPeriod"/>
            </a:pPr>
            <a:r>
              <a:rPr lang="en-IN" dirty="0"/>
              <a:t>Camera sends images after regular short intervals to our system.</a:t>
            </a:r>
          </a:p>
          <a:p>
            <a:pPr marL="551250" indent="-514350" algn="just">
              <a:buFont typeface="+mj-lt"/>
              <a:buAutoNum type="romanUcPeriod"/>
            </a:pPr>
            <a:r>
              <a:rPr lang="en-IN" dirty="0"/>
              <a:t>The system determines further the number of cars in the lane and hence computes its relative density with respect to other lanes.</a:t>
            </a:r>
          </a:p>
          <a:p>
            <a:pPr marL="551250" indent="-514350" algn="just">
              <a:buFont typeface="+mj-lt"/>
              <a:buAutoNum type="romanUcPeriod"/>
            </a:pPr>
            <a:r>
              <a:rPr lang="en-IN" dirty="0"/>
              <a:t>Time allotment module takes input (as traffic density) from this system and determines an optimized and efficient time slot.</a:t>
            </a:r>
          </a:p>
          <a:p>
            <a:pPr marL="551250" indent="-514350" algn="just">
              <a:buFont typeface="+mj-lt"/>
              <a:buAutoNum type="romanUcPeriod"/>
            </a:pPr>
            <a:r>
              <a:rPr lang="en-IN" dirty="0"/>
              <a:t>This value is then triggered by the microprocessor to the respective Traffic Lights.</a:t>
            </a:r>
          </a:p>
        </p:txBody>
      </p:sp>
    </p:spTree>
    <p:extLst>
      <p:ext uri="{BB962C8B-B14F-4D97-AF65-F5344CB8AC3E}">
        <p14:creationId xmlns:p14="http://schemas.microsoft.com/office/powerpoint/2010/main" val="570390346"/>
      </p:ext>
    </p:extLst>
  </p:cSld>
  <p:clrMapOvr>
    <a:masterClrMapping/>
  </p:clrMapOvr>
  <mc:AlternateContent xmlns:mc="http://schemas.openxmlformats.org/markup-compatibility/2006" xmlns:p14="http://schemas.microsoft.com/office/powerpoint/2010/main">
    <mc:Choice Requires="p14">
      <p:transition spd="slow" p14:dur="2000" advTm="44733"/>
    </mc:Choice>
    <mc:Fallback xmlns="">
      <p:transition spd="slow" advTm="44733"/>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91CB55-3C43-4C28-8CAB-DCBAE00F4402}"/>
              </a:ext>
            </a:extLst>
          </p:cNvPr>
          <p:cNvSpPr>
            <a:spLocks noGrp="1"/>
          </p:cNvSpPr>
          <p:nvPr>
            <p:ph type="title"/>
          </p:nvPr>
        </p:nvSpPr>
        <p:spPr/>
        <p:txBody>
          <a:bodyPr/>
          <a:lstStyle/>
          <a:p>
            <a:r>
              <a:rPr lang="en-IN" dirty="0"/>
              <a:t>Code (Synchronization logic) </a:t>
            </a:r>
          </a:p>
        </p:txBody>
      </p:sp>
      <p:sp>
        <p:nvSpPr>
          <p:cNvPr id="3" name="Content Placeholder 2">
            <a:extLst>
              <a:ext uri="{FF2B5EF4-FFF2-40B4-BE49-F238E27FC236}">
                <a16:creationId xmlns:a16="http://schemas.microsoft.com/office/drawing/2014/main" id="{F4F037B4-2233-4B0E-872A-F05E8AE645D5}"/>
              </a:ext>
            </a:extLst>
          </p:cNvPr>
          <p:cNvSpPr>
            <a:spLocks noGrp="1"/>
          </p:cNvSpPr>
          <p:nvPr>
            <p:ph idx="1"/>
          </p:nvPr>
        </p:nvSpPr>
        <p:spPr/>
        <p:txBody>
          <a:bodyPr>
            <a:normAutofit fontScale="55000" lnSpcReduction="20000"/>
          </a:bodyPr>
          <a:lstStyle/>
          <a:p>
            <a:r>
              <a:rPr lang="en-IN" dirty="0"/>
              <a:t>f = open("out.txt", "r")</a:t>
            </a:r>
          </a:p>
          <a:p>
            <a:r>
              <a:rPr lang="en-IN" dirty="0" err="1"/>
              <a:t>no_of_vehicles</a:t>
            </a:r>
            <a:r>
              <a:rPr lang="en-IN" dirty="0"/>
              <a:t>=[]</a:t>
            </a:r>
          </a:p>
          <a:p>
            <a:r>
              <a:rPr lang="en-IN" dirty="0" err="1"/>
              <a:t>no_of_vehicles.append</a:t>
            </a:r>
            <a:r>
              <a:rPr lang="en-IN" dirty="0"/>
              <a:t>(int(</a:t>
            </a:r>
            <a:r>
              <a:rPr lang="en-IN" dirty="0" err="1"/>
              <a:t>f.readline</a:t>
            </a:r>
            <a:r>
              <a:rPr lang="en-IN" dirty="0"/>
              <a:t>()))</a:t>
            </a:r>
          </a:p>
          <a:p>
            <a:r>
              <a:rPr lang="en-IN" dirty="0" err="1"/>
              <a:t>no_of_vehicles.append</a:t>
            </a:r>
            <a:r>
              <a:rPr lang="en-IN" dirty="0"/>
              <a:t>(int(</a:t>
            </a:r>
            <a:r>
              <a:rPr lang="en-IN" dirty="0" err="1"/>
              <a:t>f.readline</a:t>
            </a:r>
            <a:r>
              <a:rPr lang="en-IN" dirty="0"/>
              <a:t>()))</a:t>
            </a:r>
          </a:p>
          <a:p>
            <a:r>
              <a:rPr lang="en-IN" dirty="0" err="1"/>
              <a:t>no_of_vehicles.append</a:t>
            </a:r>
            <a:r>
              <a:rPr lang="en-IN" dirty="0"/>
              <a:t>(int(</a:t>
            </a:r>
            <a:r>
              <a:rPr lang="en-IN" dirty="0" err="1"/>
              <a:t>f.readline</a:t>
            </a:r>
            <a:r>
              <a:rPr lang="en-IN" dirty="0"/>
              <a:t>()))</a:t>
            </a:r>
          </a:p>
          <a:p>
            <a:r>
              <a:rPr lang="en-IN" dirty="0" err="1"/>
              <a:t>no_of_vehicles.append</a:t>
            </a:r>
            <a:r>
              <a:rPr lang="en-IN" dirty="0"/>
              <a:t>(int(</a:t>
            </a:r>
            <a:r>
              <a:rPr lang="en-IN" dirty="0" err="1"/>
              <a:t>f.readline</a:t>
            </a:r>
            <a:r>
              <a:rPr lang="en-IN" dirty="0"/>
              <a:t>()))</a:t>
            </a:r>
          </a:p>
          <a:p>
            <a:r>
              <a:rPr lang="en-IN" dirty="0" err="1"/>
              <a:t>baseTimer</a:t>
            </a:r>
            <a:r>
              <a:rPr lang="en-IN" dirty="0"/>
              <a:t> = 120 # </a:t>
            </a:r>
            <a:r>
              <a:rPr lang="en-IN" dirty="0" err="1"/>
              <a:t>baseTimer</a:t>
            </a:r>
            <a:r>
              <a:rPr lang="en-IN" dirty="0"/>
              <a:t> = int(input("Enter the base timer value"))</a:t>
            </a:r>
          </a:p>
          <a:p>
            <a:r>
              <a:rPr lang="en-IN" dirty="0" err="1"/>
              <a:t>timeLimits</a:t>
            </a:r>
            <a:r>
              <a:rPr lang="en-IN" dirty="0"/>
              <a:t> = [5, 30] # </a:t>
            </a:r>
            <a:r>
              <a:rPr lang="en-IN" dirty="0" err="1"/>
              <a:t>timeLimits</a:t>
            </a:r>
            <a:r>
              <a:rPr lang="en-IN" dirty="0"/>
              <a:t> = list(map(</a:t>
            </a:r>
            <a:r>
              <a:rPr lang="en-IN" dirty="0" err="1"/>
              <a:t>int,input</a:t>
            </a:r>
            <a:r>
              <a:rPr lang="en-IN" dirty="0"/>
              <a:t>("Enter the time limits ").split()))</a:t>
            </a:r>
          </a:p>
          <a:p>
            <a:r>
              <a:rPr lang="en-IN" dirty="0"/>
              <a:t>print("Input no of vehicles : ", *</a:t>
            </a:r>
            <a:r>
              <a:rPr lang="en-IN" dirty="0" err="1"/>
              <a:t>no_of_vehicles</a:t>
            </a:r>
            <a:r>
              <a:rPr lang="en-IN" dirty="0"/>
              <a:t>)</a:t>
            </a:r>
          </a:p>
          <a:p>
            <a:endParaRPr lang="en-IN" dirty="0"/>
          </a:p>
          <a:p>
            <a:r>
              <a:rPr lang="en-IN" dirty="0"/>
              <a:t>t = [(</a:t>
            </a:r>
            <a:r>
              <a:rPr lang="en-IN" dirty="0" err="1"/>
              <a:t>i</a:t>
            </a:r>
            <a:r>
              <a:rPr lang="en-IN" dirty="0"/>
              <a:t> / sum(</a:t>
            </a:r>
            <a:r>
              <a:rPr lang="en-IN" dirty="0" err="1"/>
              <a:t>no_of_vehicles</a:t>
            </a:r>
            <a:r>
              <a:rPr lang="en-IN" dirty="0"/>
              <a:t>)) * </a:t>
            </a:r>
            <a:r>
              <a:rPr lang="en-IN" dirty="0" err="1"/>
              <a:t>baseTimer</a:t>
            </a:r>
            <a:r>
              <a:rPr lang="en-IN" dirty="0"/>
              <a:t> if </a:t>
            </a:r>
            <a:r>
              <a:rPr lang="en-IN" dirty="0" err="1"/>
              <a:t>timeLimits</a:t>
            </a:r>
            <a:r>
              <a:rPr lang="en-IN" dirty="0"/>
              <a:t>[0] &lt; (</a:t>
            </a:r>
            <a:r>
              <a:rPr lang="en-IN" dirty="0" err="1"/>
              <a:t>i</a:t>
            </a:r>
            <a:r>
              <a:rPr lang="en-IN" dirty="0"/>
              <a:t> / sum(</a:t>
            </a:r>
            <a:r>
              <a:rPr lang="en-IN" dirty="0" err="1"/>
              <a:t>no_of_vehicles</a:t>
            </a:r>
            <a:r>
              <a:rPr lang="en-IN" dirty="0"/>
              <a:t>)) * </a:t>
            </a:r>
            <a:r>
              <a:rPr lang="en-IN" dirty="0" err="1"/>
              <a:t>baseTimer</a:t>
            </a:r>
            <a:r>
              <a:rPr lang="en-IN" dirty="0"/>
              <a:t> &lt; </a:t>
            </a:r>
            <a:r>
              <a:rPr lang="en-IN" dirty="0" err="1"/>
              <a:t>timeLimits</a:t>
            </a:r>
            <a:r>
              <a:rPr lang="en-IN" dirty="0"/>
              <a:t>[1] else min(</a:t>
            </a:r>
            <a:r>
              <a:rPr lang="en-IN" dirty="0" err="1"/>
              <a:t>timeLimits</a:t>
            </a:r>
            <a:r>
              <a:rPr lang="en-IN" dirty="0"/>
              <a:t>, key=lambda x: abs(x - (</a:t>
            </a:r>
            <a:r>
              <a:rPr lang="en-IN" dirty="0" err="1"/>
              <a:t>i</a:t>
            </a:r>
            <a:r>
              <a:rPr lang="en-IN" dirty="0"/>
              <a:t> / sum(</a:t>
            </a:r>
            <a:r>
              <a:rPr lang="en-IN" dirty="0" err="1"/>
              <a:t>no_of_vehicles</a:t>
            </a:r>
            <a:r>
              <a:rPr lang="en-IN" dirty="0"/>
              <a:t>)) * </a:t>
            </a:r>
            <a:r>
              <a:rPr lang="en-IN" dirty="0" err="1"/>
              <a:t>baseTimer</a:t>
            </a:r>
            <a:r>
              <a:rPr lang="en-IN" dirty="0"/>
              <a:t>)) for </a:t>
            </a:r>
            <a:r>
              <a:rPr lang="en-IN" dirty="0" err="1"/>
              <a:t>i</a:t>
            </a:r>
            <a:r>
              <a:rPr lang="en-IN" dirty="0"/>
              <a:t> in </a:t>
            </a:r>
            <a:r>
              <a:rPr lang="en-IN" dirty="0" err="1"/>
              <a:t>no_of_vehicles</a:t>
            </a:r>
            <a:r>
              <a:rPr lang="en-IN" dirty="0"/>
              <a:t>]</a:t>
            </a:r>
          </a:p>
          <a:p>
            <a:r>
              <a:rPr lang="en-IN" dirty="0"/>
              <a:t>print(t, sum(t))</a:t>
            </a:r>
          </a:p>
        </p:txBody>
      </p:sp>
    </p:spTree>
    <p:extLst>
      <p:ext uri="{BB962C8B-B14F-4D97-AF65-F5344CB8AC3E}">
        <p14:creationId xmlns:p14="http://schemas.microsoft.com/office/powerpoint/2010/main" val="1242641274"/>
      </p:ext>
    </p:extLst>
  </p:cSld>
  <p:clrMapOvr>
    <a:masterClrMapping/>
  </p:clrMapOvr>
  <mc:AlternateContent xmlns:mc="http://schemas.openxmlformats.org/markup-compatibility/2006" xmlns:p14="http://schemas.microsoft.com/office/powerpoint/2010/main">
    <mc:Choice Requires="p14">
      <p:transition spd="slow" p14:dur="2000" advTm="25830"/>
    </mc:Choice>
    <mc:Fallback xmlns="">
      <p:transition spd="slow" advTm="25830"/>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9B3A4-533B-4542-80FE-027BC2FCF8AA}"/>
              </a:ext>
            </a:extLst>
          </p:cNvPr>
          <p:cNvSpPr>
            <a:spLocks noGrp="1"/>
          </p:cNvSpPr>
          <p:nvPr>
            <p:ph type="title"/>
          </p:nvPr>
        </p:nvSpPr>
        <p:spPr/>
        <p:txBody>
          <a:bodyPr/>
          <a:lstStyle/>
          <a:p>
            <a:r>
              <a:rPr lang="en-US" dirty="0"/>
              <a:t>Demo</a:t>
            </a:r>
            <a:endParaRPr lang="en-IN" dirty="0"/>
          </a:p>
        </p:txBody>
      </p:sp>
      <p:pic>
        <p:nvPicPr>
          <p:cNvPr id="10" name="2021-12-14 20-41-46">
            <a:hlinkClick r:id="" action="ppaction://media"/>
            <a:extLst>
              <a:ext uri="{FF2B5EF4-FFF2-40B4-BE49-F238E27FC236}">
                <a16:creationId xmlns:a16="http://schemas.microsoft.com/office/drawing/2014/main" id="{30BC9A6D-152D-4714-ACCC-D39829C38070}"/>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7"/>
          <a:stretch>
            <a:fillRect/>
          </a:stretch>
        </p:blipFill>
        <p:spPr>
          <a:xfrm>
            <a:off x="2789238" y="2076450"/>
            <a:ext cx="6604000" cy="3714750"/>
          </a:xfrm>
        </p:spPr>
      </p:pic>
      <p:pic>
        <p:nvPicPr>
          <p:cNvPr id="12" name="Audio 11">
            <a:hlinkClick r:id="" action="ppaction://media"/>
            <a:extLst>
              <a:ext uri="{FF2B5EF4-FFF2-40B4-BE49-F238E27FC236}">
                <a16:creationId xmlns:a16="http://schemas.microsoft.com/office/drawing/2014/main" id="{70B30C0D-D123-468E-AA7C-8366FECE27E6}"/>
              </a:ext>
            </a:extLst>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555739642"/>
      </p:ext>
    </p:extLst>
  </p:cSld>
  <p:clrMapOvr>
    <a:masterClrMapping/>
  </p:clrMapOvr>
  <mc:AlternateContent xmlns:mc="http://schemas.openxmlformats.org/markup-compatibility/2006" xmlns:p14="http://schemas.microsoft.com/office/powerpoint/2010/main">
    <mc:Choice Requires="p14">
      <p:transition spd="slow" p14:dur="2000" advTm="44666"/>
    </mc:Choice>
    <mc:Fallback xmlns="">
      <p:transition spd="slow" advTm="446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43434"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10"/>
                </p:tgtEl>
              </p:cMediaNode>
            </p:video>
            <p:seq concurrent="1" nextAc="seek">
              <p:cTn id="12" restart="whenNotActive" fill="hold" evtFilter="cancelBubble" nodeType="interactiveSeq">
                <p:stCondLst>
                  <p:cond evt="onClick" delay="0">
                    <p:tgtEl>
                      <p:spTgt spid="10"/>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10"/>
                                        </p:tgtEl>
                                      </p:cBhvr>
                                    </p:cmd>
                                  </p:childTnLst>
                                </p:cTn>
                              </p:par>
                            </p:childTnLst>
                          </p:cTn>
                        </p:par>
                      </p:childTnLst>
                    </p:cTn>
                  </p:par>
                </p:childTnLst>
              </p:cTn>
              <p:nextCondLst>
                <p:cond evt="onClick" delay="0">
                  <p:tgtEl>
                    <p:spTgt spid="10"/>
                  </p:tgtEl>
                </p:cond>
              </p:nextCondLst>
            </p:seq>
            <p:audio isNarration="1">
              <p:cMediaNode vol="80000" showWhenStopped="0">
                <p:cTn id="17" fill="hold" display="0">
                  <p:stCondLst>
                    <p:cond delay="indefinite"/>
                  </p:stCondLst>
                  <p:endCondLst>
                    <p:cond evt="onStopAudio" delay="0">
                      <p:tgtEl>
                        <p:sldTgt/>
                      </p:tgtEl>
                    </p:cond>
                  </p:endCondLst>
                </p:cTn>
                <p:tgtEl>
                  <p:spTgt spid="12"/>
                </p:tgtEl>
              </p:cMediaNode>
            </p:audio>
          </p:childTnLst>
        </p:cTn>
      </p:par>
    </p:tnLst>
  </p:timing>
  <p:extLst>
    <p:ext uri="{E180D4A7-C9FB-4DFB-919C-405C955672EB}">
      <p14:showEvtLst xmlns:p14="http://schemas.microsoft.com/office/powerpoint/2010/main">
        <p14:playEvt time="665" objId="10"/>
        <p14:triggerEvt type="onClick" time="665" objId="10"/>
        <p14:stopEvt time="44114" objId="10"/>
      </p14:showEvtLst>
    </p:ext>
  </p:extLs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C55CC5-67C5-4D9A-AEB6-0FA573C7BCB7}"/>
              </a:ext>
            </a:extLst>
          </p:cNvPr>
          <p:cNvSpPr>
            <a:spLocks noGrp="1"/>
          </p:cNvSpPr>
          <p:nvPr>
            <p:ph type="title"/>
          </p:nvPr>
        </p:nvSpPr>
        <p:spPr/>
        <p:txBody>
          <a:bodyPr/>
          <a:lstStyle/>
          <a:p>
            <a:r>
              <a:rPr lang="en-US" dirty="0"/>
              <a:t>Result</a:t>
            </a:r>
          </a:p>
        </p:txBody>
      </p:sp>
      <p:sp>
        <p:nvSpPr>
          <p:cNvPr id="8" name="Content Placeholder 7">
            <a:extLst>
              <a:ext uri="{FF2B5EF4-FFF2-40B4-BE49-F238E27FC236}">
                <a16:creationId xmlns:a16="http://schemas.microsoft.com/office/drawing/2014/main" id="{12682DD6-8405-4F9E-86FF-58DF72404611}"/>
              </a:ext>
            </a:extLst>
          </p:cNvPr>
          <p:cNvSpPr>
            <a:spLocks noGrp="1"/>
          </p:cNvSpPr>
          <p:nvPr>
            <p:ph idx="1"/>
          </p:nvPr>
        </p:nvSpPr>
        <p:spPr>
          <a:xfrm>
            <a:off x="1049262" y="2076450"/>
            <a:ext cx="10035822" cy="3667125"/>
          </a:xfrm>
        </p:spPr>
        <p:txBody>
          <a:bodyPr/>
          <a:lstStyle/>
          <a:p>
            <a:endParaRPr lang="en-US"/>
          </a:p>
        </p:txBody>
      </p:sp>
      <p:pic>
        <p:nvPicPr>
          <p:cNvPr id="9" name="Content Placeholder 6">
            <a:extLst>
              <a:ext uri="{FF2B5EF4-FFF2-40B4-BE49-F238E27FC236}">
                <a16:creationId xmlns:a16="http://schemas.microsoft.com/office/drawing/2014/main" id="{30043E8E-2EF6-47FB-82DF-2451FE180B3B}"/>
              </a:ext>
            </a:extLst>
          </p:cNvPr>
          <p:cNvPicPr>
            <a:picLocks noGrp="1" noChangeAspect="1"/>
          </p:cNvPicPr>
          <p:nvPr/>
        </p:nvPicPr>
        <p:blipFill>
          <a:blip r:embed="rId2"/>
          <a:stretch>
            <a:fillRect/>
          </a:stretch>
        </p:blipFill>
        <p:spPr>
          <a:xfrm>
            <a:off x="1027289" y="2076450"/>
            <a:ext cx="10035821" cy="3667125"/>
          </a:xfrm>
          <a:prstGeom prst="rect">
            <a:avLst/>
          </a:prstGeom>
          <a:effectLst>
            <a:outerShdw blurRad="25400" dir="17880000">
              <a:srgbClr val="000000">
                <a:alpha val="46000"/>
              </a:srgbClr>
            </a:outerShdw>
          </a:effectLst>
        </p:spPr>
      </p:pic>
    </p:spTree>
    <p:extLst>
      <p:ext uri="{BB962C8B-B14F-4D97-AF65-F5344CB8AC3E}">
        <p14:creationId xmlns:p14="http://schemas.microsoft.com/office/powerpoint/2010/main" val="3451086310"/>
      </p:ext>
    </p:extLst>
  </p:cSld>
  <p:clrMapOvr>
    <a:masterClrMapping/>
  </p:clrMapOvr>
  <mc:AlternateContent xmlns:mc="http://schemas.openxmlformats.org/markup-compatibility/2006" xmlns:p14="http://schemas.microsoft.com/office/powerpoint/2010/main">
    <mc:Choice Requires="p14">
      <p:transition spd="slow" p14:dur="2000" advTm="13811"/>
    </mc:Choice>
    <mc:Fallback xmlns="">
      <p:transition spd="slow" advTm="13811"/>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3B4546-9BF2-430A-8BDF-13D721191A52}"/>
              </a:ext>
            </a:extLst>
          </p:cNvPr>
          <p:cNvSpPr>
            <a:spLocks noGrp="1"/>
          </p:cNvSpPr>
          <p:nvPr>
            <p:ph type="title"/>
          </p:nvPr>
        </p:nvSpPr>
        <p:spPr/>
        <p:txBody>
          <a:bodyPr/>
          <a:lstStyle/>
          <a:p>
            <a:r>
              <a:rPr lang="en-IN" dirty="0"/>
              <a:t>Conclusion </a:t>
            </a:r>
          </a:p>
        </p:txBody>
      </p:sp>
      <p:sp>
        <p:nvSpPr>
          <p:cNvPr id="3" name="Content Placeholder 2">
            <a:extLst>
              <a:ext uri="{FF2B5EF4-FFF2-40B4-BE49-F238E27FC236}">
                <a16:creationId xmlns:a16="http://schemas.microsoft.com/office/drawing/2014/main" id="{50AD553B-9663-45EA-84FC-7024241D4D0B}"/>
              </a:ext>
            </a:extLst>
          </p:cNvPr>
          <p:cNvSpPr>
            <a:spLocks noGrp="1"/>
          </p:cNvSpPr>
          <p:nvPr>
            <p:ph idx="1"/>
          </p:nvPr>
        </p:nvSpPr>
        <p:spPr/>
        <p:txBody>
          <a:bodyPr>
            <a:normAutofit fontScale="92500"/>
          </a:bodyPr>
          <a:lstStyle/>
          <a:p>
            <a:pPr marL="36900" indent="0" algn="just">
              <a:buNone/>
            </a:pPr>
            <a:r>
              <a:rPr lang="en-IN" dirty="0"/>
              <a:t>The goal of this work is to improve intelligent transport systems by developing a Self-adaptive algorithm to control road traffic based on deep Learning. This new system facilitates the movement of cars in intersections, resulting in reducing congestion, less CO2 emissions, etc. The richness that video data provides highlights the importance of advancing the state-of-the-art in object detection, </a:t>
            </a:r>
            <a:r>
              <a:rPr lang="en-IN" dirty="0" err="1"/>
              <a:t>classication</a:t>
            </a:r>
            <a:r>
              <a:rPr lang="en-IN" dirty="0"/>
              <a:t> and tracking for real-time applications. YOLO provides extremely fast inference speed with slight compromise in accuracy, especially at lower resolutions and with smaller objects. While real-time inference is possible, applications that utilize edge devices still require improvements in either the architecture’s design or edge device’s hardware. Finally, we have proposed a new algorithm taking this real-time data from YOLO and optimizing phases in order to reduce vehicle waiting time.</a:t>
            </a:r>
          </a:p>
        </p:txBody>
      </p:sp>
    </p:spTree>
    <p:extLst>
      <p:ext uri="{BB962C8B-B14F-4D97-AF65-F5344CB8AC3E}">
        <p14:creationId xmlns:p14="http://schemas.microsoft.com/office/powerpoint/2010/main" val="2773052027"/>
      </p:ext>
    </p:extLst>
  </p:cSld>
  <p:clrMapOvr>
    <a:masterClrMapping/>
  </p:clrMapOvr>
  <mc:AlternateContent xmlns:mc="http://schemas.openxmlformats.org/markup-compatibility/2006" xmlns:p14="http://schemas.microsoft.com/office/powerpoint/2010/main">
    <mc:Choice Requires="p14">
      <p:transition spd="slow" p14:dur="2000" advTm="74663"/>
    </mc:Choice>
    <mc:Fallback xmlns="">
      <p:transition spd="slow" advTm="74663"/>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2B2D6DE-C9B5-4678-91EF-77E85F2350DA}"/>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b="-1"/>
          <a:stretch/>
        </p:blipFill>
        <p:spPr>
          <a:xfrm>
            <a:off x="-8622" y="10"/>
            <a:ext cx="6096000" cy="6857990"/>
          </a:xfrm>
          <a:prstGeom prst="rect">
            <a:avLst/>
          </a:prstGeom>
        </p:spPr>
      </p:pic>
      <p:sp>
        <p:nvSpPr>
          <p:cNvPr id="2" name="Title 1">
            <a:extLst>
              <a:ext uri="{FF2B5EF4-FFF2-40B4-BE49-F238E27FC236}">
                <a16:creationId xmlns:a16="http://schemas.microsoft.com/office/drawing/2014/main" id="{89559F60-4CE1-4E2F-86EA-1B60679F1F4A}"/>
              </a:ext>
            </a:extLst>
          </p:cNvPr>
          <p:cNvSpPr>
            <a:spLocks noGrp="1"/>
          </p:cNvSpPr>
          <p:nvPr>
            <p:ph type="title"/>
          </p:nvPr>
        </p:nvSpPr>
        <p:spPr>
          <a:xfrm>
            <a:off x="6900493" y="609600"/>
            <a:ext cx="4538124" cy="970450"/>
          </a:xfrm>
        </p:spPr>
        <p:txBody>
          <a:bodyPr anchor="b">
            <a:normAutofit fontScale="90000"/>
          </a:bodyPr>
          <a:lstStyle/>
          <a:p>
            <a:pPr algn="l"/>
            <a:r>
              <a:rPr lang="en-IN" sz="4000" dirty="0"/>
              <a:t>Adaptive Traffic Signal Control System</a:t>
            </a:r>
            <a:endParaRPr lang="en-US" sz="4000" dirty="0"/>
          </a:p>
        </p:txBody>
      </p:sp>
      <p:sp>
        <p:nvSpPr>
          <p:cNvPr id="24" name="Content Placeholder 2">
            <a:extLst>
              <a:ext uri="{FF2B5EF4-FFF2-40B4-BE49-F238E27FC236}">
                <a16:creationId xmlns:a16="http://schemas.microsoft.com/office/drawing/2014/main" id="{F260476B-CCA6-412B-A9C5-399C34AE6F05}"/>
              </a:ext>
            </a:extLst>
          </p:cNvPr>
          <p:cNvSpPr>
            <a:spLocks noGrp="1"/>
          </p:cNvSpPr>
          <p:nvPr>
            <p:ph idx="1"/>
          </p:nvPr>
        </p:nvSpPr>
        <p:spPr>
          <a:xfrm>
            <a:off x="6900493" y="1732449"/>
            <a:ext cx="4403596" cy="4058751"/>
          </a:xfrm>
        </p:spPr>
        <p:txBody>
          <a:bodyPr anchor="t">
            <a:normAutofit fontScale="55000" lnSpcReduction="20000"/>
          </a:bodyPr>
          <a:lstStyle/>
          <a:p>
            <a:pPr marL="36900" lvl="0" indent="0">
              <a:buNone/>
            </a:pPr>
            <a:r>
              <a:rPr lang="en-IN" sz="2400" dirty="0"/>
              <a:t>Introduction</a:t>
            </a:r>
          </a:p>
          <a:p>
            <a:pPr marL="36900" lvl="0" indent="0">
              <a:buNone/>
            </a:pPr>
            <a:r>
              <a:rPr lang="en-IN" sz="2400" dirty="0"/>
              <a:t>Applications</a:t>
            </a:r>
          </a:p>
          <a:p>
            <a:pPr marL="36900" lvl="0" indent="0">
              <a:buNone/>
            </a:pPr>
            <a:r>
              <a:rPr lang="en-IN" sz="2400" dirty="0" err="1"/>
              <a:t>TensorNets</a:t>
            </a:r>
            <a:r>
              <a:rPr lang="en-IN" sz="2400" dirty="0"/>
              <a:t> &amp; keras-yolov3</a:t>
            </a:r>
          </a:p>
          <a:p>
            <a:pPr marL="36900" lvl="0" indent="0">
              <a:buNone/>
            </a:pPr>
            <a:r>
              <a:rPr lang="en-IN" sz="2400" dirty="0"/>
              <a:t>YOLO</a:t>
            </a:r>
          </a:p>
          <a:p>
            <a:pPr marL="36900" lvl="0" indent="0">
              <a:buNone/>
            </a:pPr>
            <a:r>
              <a:rPr lang="en-IN" sz="2400" dirty="0"/>
              <a:t>YoloV3 Car Counter</a:t>
            </a:r>
          </a:p>
          <a:p>
            <a:pPr marL="36900" lvl="0" indent="0">
              <a:buNone/>
            </a:pPr>
            <a:r>
              <a:rPr lang="en-IN" sz="2400" dirty="0"/>
              <a:t>Working</a:t>
            </a:r>
          </a:p>
          <a:p>
            <a:pPr marL="36900" lvl="0" indent="0">
              <a:buNone/>
            </a:pPr>
            <a:r>
              <a:rPr lang="en-IN" sz="2400" dirty="0"/>
              <a:t>Sequence of operations performed</a:t>
            </a:r>
          </a:p>
          <a:p>
            <a:pPr marL="36900" lvl="0" indent="0">
              <a:buNone/>
            </a:pPr>
            <a:r>
              <a:rPr lang="en-IN" sz="2400" dirty="0"/>
              <a:t>Code (Synchronization logic) </a:t>
            </a:r>
          </a:p>
          <a:p>
            <a:pPr marL="36900" lvl="0" indent="0">
              <a:buNone/>
            </a:pPr>
            <a:r>
              <a:rPr lang="en-IN" sz="2400" dirty="0"/>
              <a:t>Demo</a:t>
            </a:r>
          </a:p>
          <a:p>
            <a:pPr marL="36900" lvl="0" indent="0">
              <a:buNone/>
            </a:pPr>
            <a:r>
              <a:rPr lang="en-IN" sz="2400"/>
              <a:t>Result</a:t>
            </a:r>
            <a:endParaRPr lang="en-IN" sz="2400" dirty="0"/>
          </a:p>
          <a:p>
            <a:pPr marL="36900" lvl="0" indent="0">
              <a:buNone/>
            </a:pPr>
            <a:r>
              <a:rPr lang="en-IN" sz="2400" dirty="0"/>
              <a:t>Conclusion</a:t>
            </a:r>
          </a:p>
          <a:p>
            <a:pPr marL="36900" lvl="0" indent="0">
              <a:buNone/>
            </a:pPr>
            <a:r>
              <a:rPr lang="en-IN" sz="2400" dirty="0"/>
              <a:t>Future Work</a:t>
            </a:r>
          </a:p>
          <a:p>
            <a:pPr marL="36900" lvl="0" indent="0">
              <a:buNone/>
            </a:pPr>
            <a:r>
              <a:rPr lang="en-IN" sz="2400" dirty="0"/>
              <a:t>References</a:t>
            </a:r>
          </a:p>
          <a:p>
            <a:pPr marL="36900" lvl="0" indent="0">
              <a:buNone/>
            </a:pPr>
            <a:endParaRPr lang="en-US" sz="2400" dirty="0"/>
          </a:p>
        </p:txBody>
      </p:sp>
    </p:spTree>
    <p:extLst>
      <p:ext uri="{BB962C8B-B14F-4D97-AF65-F5344CB8AC3E}">
        <p14:creationId xmlns:p14="http://schemas.microsoft.com/office/powerpoint/2010/main" val="3220235682"/>
      </p:ext>
    </p:extLst>
  </p:cSld>
  <p:clrMapOvr>
    <a:masterClrMapping/>
  </p:clrMapOvr>
  <mc:AlternateContent xmlns:mc="http://schemas.openxmlformats.org/markup-compatibility/2006" xmlns:p14="http://schemas.microsoft.com/office/powerpoint/2010/main">
    <mc:Choice Requires="p14">
      <p:transition spd="slow" p14:dur="2000" advTm="46316"/>
    </mc:Choice>
    <mc:Fallback xmlns="">
      <p:transition spd="slow" advTm="46316"/>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19BA60-3CC9-4343-A887-6A1669C4CE39}"/>
              </a:ext>
            </a:extLst>
          </p:cNvPr>
          <p:cNvSpPr>
            <a:spLocks noGrp="1"/>
          </p:cNvSpPr>
          <p:nvPr>
            <p:ph type="title"/>
          </p:nvPr>
        </p:nvSpPr>
        <p:spPr/>
        <p:txBody>
          <a:bodyPr/>
          <a:lstStyle/>
          <a:p>
            <a:r>
              <a:rPr lang="en-IN" dirty="0"/>
              <a:t>Future Work</a:t>
            </a:r>
          </a:p>
        </p:txBody>
      </p:sp>
      <p:sp>
        <p:nvSpPr>
          <p:cNvPr id="3" name="Content Placeholder 2">
            <a:extLst>
              <a:ext uri="{FF2B5EF4-FFF2-40B4-BE49-F238E27FC236}">
                <a16:creationId xmlns:a16="http://schemas.microsoft.com/office/drawing/2014/main" id="{F45FA87E-C823-4D11-8A57-563B4B823584}"/>
              </a:ext>
            </a:extLst>
          </p:cNvPr>
          <p:cNvSpPr>
            <a:spLocks noGrp="1"/>
          </p:cNvSpPr>
          <p:nvPr>
            <p:ph idx="1"/>
          </p:nvPr>
        </p:nvSpPr>
        <p:spPr/>
        <p:txBody>
          <a:bodyPr/>
          <a:lstStyle/>
          <a:p>
            <a:pPr marL="36900" indent="0" algn="just">
              <a:buNone/>
            </a:pPr>
            <a:r>
              <a:rPr lang="en-IN" dirty="0"/>
              <a:t>We can easily extend this project by changing the classes we are interested in detecting and tracking.</a:t>
            </a:r>
          </a:p>
          <a:p>
            <a:pPr marL="36900" indent="0" algn="just">
              <a:buNone/>
            </a:pPr>
            <a:r>
              <a:rPr lang="en-IN" dirty="0"/>
              <a:t>We can also adjust this project for identifying the presence, location, and type of more objects in a given video.</a:t>
            </a:r>
          </a:p>
        </p:txBody>
      </p:sp>
    </p:spTree>
    <p:extLst>
      <p:ext uri="{BB962C8B-B14F-4D97-AF65-F5344CB8AC3E}">
        <p14:creationId xmlns:p14="http://schemas.microsoft.com/office/powerpoint/2010/main" val="2854983177"/>
      </p:ext>
    </p:extLst>
  </p:cSld>
  <p:clrMapOvr>
    <a:masterClrMapping/>
  </p:clrMapOvr>
  <mc:AlternateContent xmlns:mc="http://schemas.openxmlformats.org/markup-compatibility/2006" xmlns:p14="http://schemas.microsoft.com/office/powerpoint/2010/main">
    <mc:Choice Requires="p14">
      <p:transition spd="slow" p14:dur="2000" advTm="22346"/>
    </mc:Choice>
    <mc:Fallback xmlns="">
      <p:transition spd="slow" advTm="22346"/>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A0220E-5888-45DC-89DC-CDC45A0D3F5F}"/>
              </a:ext>
            </a:extLst>
          </p:cNvPr>
          <p:cNvSpPr>
            <a:spLocks noGrp="1"/>
          </p:cNvSpPr>
          <p:nvPr>
            <p:ph type="title"/>
          </p:nvPr>
        </p:nvSpPr>
        <p:spPr/>
        <p:txBody>
          <a:bodyPr/>
          <a:lstStyle/>
          <a:p>
            <a:r>
              <a:rPr lang="en-IN" dirty="0"/>
              <a:t>References</a:t>
            </a:r>
          </a:p>
        </p:txBody>
      </p:sp>
      <p:sp>
        <p:nvSpPr>
          <p:cNvPr id="3" name="Content Placeholder 2">
            <a:extLst>
              <a:ext uri="{FF2B5EF4-FFF2-40B4-BE49-F238E27FC236}">
                <a16:creationId xmlns:a16="http://schemas.microsoft.com/office/drawing/2014/main" id="{BAE7394A-6DCB-4AF2-9ECD-B955340E7638}"/>
              </a:ext>
            </a:extLst>
          </p:cNvPr>
          <p:cNvSpPr>
            <a:spLocks noGrp="1"/>
          </p:cNvSpPr>
          <p:nvPr>
            <p:ph idx="1"/>
          </p:nvPr>
        </p:nvSpPr>
        <p:spPr/>
        <p:txBody>
          <a:bodyPr/>
          <a:lstStyle/>
          <a:p>
            <a:pPr marL="36900" indent="0">
              <a:buNone/>
            </a:pPr>
            <a:r>
              <a:rPr lang="en-IN" dirty="0"/>
              <a:t>[1] </a:t>
            </a:r>
            <a:r>
              <a:rPr lang="en-IN" dirty="0">
                <a:hlinkClick r:id="rId2"/>
              </a:rPr>
              <a:t>https://www.fhwa.dot.gov/innovation/everydaycounts/edc-1/pdf/asct_brochure.pdf</a:t>
            </a:r>
            <a:endParaRPr lang="en-IN" dirty="0"/>
          </a:p>
          <a:p>
            <a:pPr marL="36900" indent="0">
              <a:buNone/>
            </a:pPr>
            <a:r>
              <a:rPr lang="en-IN" dirty="0"/>
              <a:t>[2] Sven </a:t>
            </a:r>
            <a:r>
              <a:rPr lang="en-IN" dirty="0" err="1"/>
              <a:t>Tomforde</a:t>
            </a:r>
            <a:r>
              <a:rPr lang="en-IN" dirty="0"/>
              <a:t>, Christian Müller-</a:t>
            </a:r>
            <a:r>
              <a:rPr lang="en-IN" dirty="0" err="1"/>
              <a:t>Schloer</a:t>
            </a:r>
            <a:r>
              <a:rPr lang="en-IN" dirty="0"/>
              <a:t> "Incremental design of adaptive systems", Journal of Ambient Intelligence and Smart Environments, vol. 6, no. 2, pp. 179-198, 2014</a:t>
            </a:r>
          </a:p>
          <a:p>
            <a:pPr marL="36900" indent="0">
              <a:buNone/>
            </a:pPr>
            <a:r>
              <a:rPr lang="en-IN" dirty="0"/>
              <a:t>[3] Jason Brownlee, Deep Learning for Computer Vision, May 27, 2019</a:t>
            </a:r>
          </a:p>
          <a:p>
            <a:pPr marL="36900" indent="0">
              <a:buNone/>
            </a:pPr>
            <a:r>
              <a:rPr lang="en-IN" dirty="0"/>
              <a:t>[4] https://modelzoo.co/model/tensornets</a:t>
            </a:r>
          </a:p>
          <a:p>
            <a:pPr marL="36900" indent="0">
              <a:buNone/>
            </a:pPr>
            <a:endParaRPr lang="en-IN" dirty="0"/>
          </a:p>
        </p:txBody>
      </p:sp>
    </p:spTree>
    <p:extLst>
      <p:ext uri="{BB962C8B-B14F-4D97-AF65-F5344CB8AC3E}">
        <p14:creationId xmlns:p14="http://schemas.microsoft.com/office/powerpoint/2010/main" val="3171133048"/>
      </p:ext>
    </p:extLst>
  </p:cSld>
  <p:clrMapOvr>
    <a:masterClrMapping/>
  </p:clrMapOvr>
  <mc:AlternateContent xmlns:mc="http://schemas.openxmlformats.org/markup-compatibility/2006" xmlns:p14="http://schemas.microsoft.com/office/powerpoint/2010/main">
    <mc:Choice Requires="p14">
      <p:transition spd="slow" p14:dur="2000" advTm="34789"/>
    </mc:Choice>
    <mc:Fallback xmlns="">
      <p:transition spd="slow" advTm="34789"/>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7B0DD32-FE1E-4597-9B10-0FACD28DA5E0}"/>
              </a:ext>
            </a:extLst>
          </p:cNvPr>
          <p:cNvSpPr>
            <a:spLocks noGrp="1"/>
          </p:cNvSpPr>
          <p:nvPr>
            <p:ph idx="1"/>
          </p:nvPr>
        </p:nvSpPr>
        <p:spPr/>
        <p:txBody>
          <a:bodyPr/>
          <a:lstStyle/>
          <a:p>
            <a:pPr marL="36900" indent="0" algn="ctr">
              <a:buNone/>
            </a:pPr>
            <a:endParaRPr lang="en-IN" sz="4800" dirty="0"/>
          </a:p>
          <a:p>
            <a:pPr marL="36900" indent="0" algn="ctr">
              <a:buNone/>
            </a:pPr>
            <a:r>
              <a:rPr lang="en-IN" sz="4800" dirty="0"/>
              <a:t>Thanks you!</a:t>
            </a:r>
          </a:p>
          <a:p>
            <a:endParaRPr lang="en-IN" dirty="0"/>
          </a:p>
        </p:txBody>
      </p:sp>
    </p:spTree>
    <p:extLst>
      <p:ext uri="{BB962C8B-B14F-4D97-AF65-F5344CB8AC3E}">
        <p14:creationId xmlns:p14="http://schemas.microsoft.com/office/powerpoint/2010/main" val="2412014400"/>
      </p:ext>
    </p:extLst>
  </p:cSld>
  <p:clrMapOvr>
    <a:masterClrMapping/>
  </p:clrMapOvr>
  <mc:AlternateContent xmlns:mc="http://schemas.openxmlformats.org/markup-compatibility/2006" xmlns:p14="http://schemas.microsoft.com/office/powerpoint/2010/main">
    <mc:Choice Requires="p14">
      <p:transition spd="slow" p14:dur="2000" advTm="28526"/>
    </mc:Choice>
    <mc:Fallback xmlns="">
      <p:transition spd="slow" advTm="28526"/>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4090C0-F9BA-4960-9924-C85F3672181F}"/>
              </a:ext>
            </a:extLst>
          </p:cNvPr>
          <p:cNvSpPr>
            <a:spLocks noGrp="1"/>
          </p:cNvSpPr>
          <p:nvPr>
            <p:ph type="title"/>
          </p:nvPr>
        </p:nvSpPr>
        <p:spPr/>
        <p:txBody>
          <a:bodyPr/>
          <a:lstStyle/>
          <a:p>
            <a:r>
              <a:rPr lang="en-US" dirty="0"/>
              <a:t>Introduction</a:t>
            </a:r>
            <a:endParaRPr lang="en-IN" dirty="0"/>
          </a:p>
        </p:txBody>
      </p:sp>
      <p:sp>
        <p:nvSpPr>
          <p:cNvPr id="3" name="Content Placeholder 2">
            <a:extLst>
              <a:ext uri="{FF2B5EF4-FFF2-40B4-BE49-F238E27FC236}">
                <a16:creationId xmlns:a16="http://schemas.microsoft.com/office/drawing/2014/main" id="{8B070ECE-E25F-4C2D-9CB7-580DB6414534}"/>
              </a:ext>
            </a:extLst>
          </p:cNvPr>
          <p:cNvSpPr>
            <a:spLocks noGrp="1"/>
          </p:cNvSpPr>
          <p:nvPr>
            <p:ph idx="1"/>
          </p:nvPr>
        </p:nvSpPr>
        <p:spPr/>
        <p:txBody>
          <a:bodyPr>
            <a:normAutofit lnSpcReduction="10000"/>
          </a:bodyPr>
          <a:lstStyle/>
          <a:p>
            <a:pPr marL="36900" indent="0" algn="just">
              <a:buNone/>
            </a:pPr>
            <a:r>
              <a:rPr lang="en-IN" dirty="0"/>
              <a:t>Traffic congestion is increasing day by day on roads due to increase in the number of cars. Vehicles waiting in queue for long time to be processed at the intersection and the traditional traffic lights are not efficient enough to schedule it properly. We can use computer vision and machine learning to have similar details like traffic at the signalized road intersection. This is done by using real-time object detection based on a deep Convolutional Neural Networks called You Only Look Once (YOLO). Traffic signal phases are then calculated and optimized according to collected data about queue density and waiting time per vehicle to enable as much as more vehicles to pass safely with minimum waiting time. YOLO can be implemented on embedded controllers using Transfer Learning technique.</a:t>
            </a:r>
          </a:p>
          <a:p>
            <a:endParaRPr lang="en-IN" dirty="0"/>
          </a:p>
        </p:txBody>
      </p:sp>
    </p:spTree>
    <p:extLst>
      <p:ext uri="{BB962C8B-B14F-4D97-AF65-F5344CB8AC3E}">
        <p14:creationId xmlns:p14="http://schemas.microsoft.com/office/powerpoint/2010/main" val="2424428576"/>
      </p:ext>
    </p:extLst>
  </p:cSld>
  <p:clrMapOvr>
    <a:masterClrMapping/>
  </p:clrMapOvr>
  <mc:AlternateContent xmlns:mc="http://schemas.openxmlformats.org/markup-compatibility/2006" xmlns:p14="http://schemas.microsoft.com/office/powerpoint/2010/main">
    <mc:Choice Requires="p14">
      <p:transition spd="slow" p14:dur="2000" advTm="60809"/>
    </mc:Choice>
    <mc:Fallback xmlns="">
      <p:transition spd="slow" advTm="60809"/>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33B6E5B-96EB-47FB-A717-B23D8976909A}"/>
              </a:ext>
            </a:extLst>
          </p:cNvPr>
          <p:cNvSpPr>
            <a:spLocks noGrp="1"/>
          </p:cNvSpPr>
          <p:nvPr>
            <p:ph idx="1"/>
          </p:nvPr>
        </p:nvSpPr>
        <p:spPr/>
        <p:txBody>
          <a:bodyPr/>
          <a:lstStyle/>
          <a:p>
            <a:pPr marL="36900" indent="0">
              <a:buNone/>
            </a:pPr>
            <a:r>
              <a:rPr lang="en-IN" sz="3200" dirty="0"/>
              <a:t>The projects is based on –</a:t>
            </a:r>
          </a:p>
          <a:p>
            <a:pPr marL="36900" indent="0">
              <a:buNone/>
            </a:pPr>
            <a:endParaRPr lang="en-IN" sz="3200" dirty="0"/>
          </a:p>
          <a:p>
            <a:r>
              <a:rPr lang="en-IN" dirty="0"/>
              <a:t>Tensor nets</a:t>
            </a:r>
          </a:p>
          <a:p>
            <a:r>
              <a:rPr lang="en-IN" dirty="0"/>
              <a:t>keras-yolov3 repository</a:t>
            </a:r>
          </a:p>
        </p:txBody>
      </p:sp>
    </p:spTree>
    <p:extLst>
      <p:ext uri="{BB962C8B-B14F-4D97-AF65-F5344CB8AC3E}">
        <p14:creationId xmlns:p14="http://schemas.microsoft.com/office/powerpoint/2010/main" val="3377149803"/>
      </p:ext>
    </p:extLst>
  </p:cSld>
  <p:clrMapOvr>
    <a:masterClrMapping/>
  </p:clrMapOvr>
  <mc:AlternateContent xmlns:mc="http://schemas.openxmlformats.org/markup-compatibility/2006" xmlns:p14="http://schemas.microsoft.com/office/powerpoint/2010/main">
    <mc:Choice Requires="p14">
      <p:transition spd="slow" p14:dur="2000" advTm="9775"/>
    </mc:Choice>
    <mc:Fallback xmlns="">
      <p:transition spd="slow" advTm="9775"/>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46849E-7C06-43B9-AA39-60BA08BDE5D0}"/>
              </a:ext>
            </a:extLst>
          </p:cNvPr>
          <p:cNvSpPr>
            <a:spLocks noGrp="1"/>
          </p:cNvSpPr>
          <p:nvPr>
            <p:ph type="title"/>
          </p:nvPr>
        </p:nvSpPr>
        <p:spPr>
          <a:xfrm>
            <a:off x="532056" y="1066801"/>
            <a:ext cx="10353762" cy="2496846"/>
          </a:xfrm>
        </p:spPr>
        <p:txBody>
          <a:bodyPr/>
          <a:lstStyle/>
          <a:p>
            <a:r>
              <a:rPr lang="en-IN" dirty="0"/>
              <a:t>What is </a:t>
            </a:r>
            <a:r>
              <a:rPr lang="en-IN" dirty="0" err="1"/>
              <a:t>TensorNets</a:t>
            </a:r>
            <a:r>
              <a:rPr lang="en-IN" dirty="0"/>
              <a:t>?</a:t>
            </a:r>
          </a:p>
        </p:txBody>
      </p:sp>
      <p:sp>
        <p:nvSpPr>
          <p:cNvPr id="3" name="Content Placeholder 2">
            <a:extLst>
              <a:ext uri="{FF2B5EF4-FFF2-40B4-BE49-F238E27FC236}">
                <a16:creationId xmlns:a16="http://schemas.microsoft.com/office/drawing/2014/main" id="{2BE66EC7-8A12-475B-92FE-146FB27184B7}"/>
              </a:ext>
            </a:extLst>
          </p:cNvPr>
          <p:cNvSpPr>
            <a:spLocks noGrp="1"/>
          </p:cNvSpPr>
          <p:nvPr>
            <p:ph idx="1"/>
          </p:nvPr>
        </p:nvSpPr>
        <p:spPr>
          <a:xfrm>
            <a:off x="913795" y="3429000"/>
            <a:ext cx="10353762" cy="2362199"/>
          </a:xfrm>
        </p:spPr>
        <p:txBody>
          <a:bodyPr>
            <a:normAutofit fontScale="77500" lnSpcReduction="20000"/>
          </a:bodyPr>
          <a:lstStyle/>
          <a:p>
            <a:pPr marL="36900" indent="0">
              <a:buNone/>
            </a:pPr>
            <a:endParaRPr lang="en-IN" dirty="0"/>
          </a:p>
          <a:p>
            <a:pPr marL="36900" indent="0" algn="ctr">
              <a:buNone/>
            </a:pPr>
            <a:r>
              <a:rPr lang="en-IN" dirty="0"/>
              <a:t>High level network definitions with pre-trained weights in TensorFlow</a:t>
            </a:r>
          </a:p>
          <a:p>
            <a:pPr marL="36900" indent="0" algn="ctr">
              <a:buNone/>
            </a:pPr>
            <a:endParaRPr lang="en-IN" dirty="0"/>
          </a:p>
          <a:p>
            <a:pPr marL="36900" indent="0" algn="ctr">
              <a:buNone/>
            </a:pPr>
            <a:r>
              <a:rPr lang="en-IN" dirty="0"/>
              <a:t>We installed </a:t>
            </a:r>
            <a:r>
              <a:rPr lang="en-IN" dirty="0" err="1"/>
              <a:t>TensorNets</a:t>
            </a:r>
            <a:r>
              <a:rPr lang="en-IN" dirty="0"/>
              <a:t> from </a:t>
            </a:r>
            <a:r>
              <a:rPr lang="en-IN" dirty="0" err="1"/>
              <a:t>PyPI</a:t>
            </a:r>
            <a:endParaRPr lang="en-IN" dirty="0"/>
          </a:p>
          <a:p>
            <a:pPr marL="36900" indent="0" algn="ctr">
              <a:buNone/>
            </a:pPr>
            <a:endParaRPr lang="en-IN" dirty="0"/>
          </a:p>
          <a:p>
            <a:pPr marL="36900" indent="0" algn="ctr">
              <a:buNone/>
            </a:pPr>
            <a:r>
              <a:rPr lang="en-IN" dirty="0"/>
              <a:t> </a:t>
            </a:r>
          </a:p>
        </p:txBody>
      </p:sp>
    </p:spTree>
    <p:extLst>
      <p:ext uri="{BB962C8B-B14F-4D97-AF65-F5344CB8AC3E}">
        <p14:creationId xmlns:p14="http://schemas.microsoft.com/office/powerpoint/2010/main" val="11774476"/>
      </p:ext>
    </p:extLst>
  </p:cSld>
  <p:clrMapOvr>
    <a:masterClrMapping/>
  </p:clrMapOvr>
  <mc:AlternateContent xmlns:mc="http://schemas.openxmlformats.org/markup-compatibility/2006" xmlns:p14="http://schemas.microsoft.com/office/powerpoint/2010/main">
    <mc:Choice Requires="p14">
      <p:transition spd="slow" p14:dur="2000" advTm="16195"/>
    </mc:Choice>
    <mc:Fallback xmlns="">
      <p:transition spd="slow" advTm="16195"/>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81D344-6621-4BF0-8A4C-C07A3C6F778C}"/>
              </a:ext>
            </a:extLst>
          </p:cNvPr>
          <p:cNvSpPr>
            <a:spLocks noGrp="1"/>
          </p:cNvSpPr>
          <p:nvPr>
            <p:ph type="title"/>
          </p:nvPr>
        </p:nvSpPr>
        <p:spPr/>
        <p:txBody>
          <a:bodyPr>
            <a:normAutofit/>
          </a:bodyPr>
          <a:lstStyle/>
          <a:p>
            <a:r>
              <a:rPr lang="en-IN" dirty="0"/>
              <a:t>Guiding principles</a:t>
            </a:r>
          </a:p>
        </p:txBody>
      </p:sp>
      <p:sp>
        <p:nvSpPr>
          <p:cNvPr id="3" name="Content Placeholder 2">
            <a:extLst>
              <a:ext uri="{FF2B5EF4-FFF2-40B4-BE49-F238E27FC236}">
                <a16:creationId xmlns:a16="http://schemas.microsoft.com/office/drawing/2014/main" id="{C8B67756-BFC7-4E1F-911E-EE92B39395A6}"/>
              </a:ext>
            </a:extLst>
          </p:cNvPr>
          <p:cNvSpPr>
            <a:spLocks noGrp="1"/>
          </p:cNvSpPr>
          <p:nvPr>
            <p:ph idx="1"/>
          </p:nvPr>
        </p:nvSpPr>
        <p:spPr/>
        <p:txBody>
          <a:bodyPr>
            <a:normAutofit fontScale="77500" lnSpcReduction="20000"/>
          </a:bodyPr>
          <a:lstStyle/>
          <a:p>
            <a:pPr algn="just"/>
            <a:r>
              <a:rPr lang="en-IN" dirty="0"/>
              <a:t>Applicability - Many people already have their own ML workflows, and want to put a new model on their workflows. </a:t>
            </a:r>
            <a:r>
              <a:rPr lang="en-IN" dirty="0" err="1"/>
              <a:t>TensorNets</a:t>
            </a:r>
            <a:r>
              <a:rPr lang="en-IN" dirty="0"/>
              <a:t> can be easily plugged together because it is designed as simple functional interfaces without custom classes.</a:t>
            </a:r>
          </a:p>
          <a:p>
            <a:pPr algn="just"/>
            <a:r>
              <a:rPr lang="en-IN" dirty="0"/>
              <a:t>Manageability - Models are written in </a:t>
            </a:r>
            <a:r>
              <a:rPr lang="en-IN" dirty="0" err="1"/>
              <a:t>tf.contrib.layers</a:t>
            </a:r>
            <a:r>
              <a:rPr lang="en-IN" dirty="0"/>
              <a:t>, which is lightweight like </a:t>
            </a:r>
            <a:r>
              <a:rPr lang="en-IN" dirty="0" err="1"/>
              <a:t>PyTorch</a:t>
            </a:r>
            <a:r>
              <a:rPr lang="en-IN" dirty="0"/>
              <a:t> and </a:t>
            </a:r>
            <a:r>
              <a:rPr lang="en-IN" dirty="0" err="1"/>
              <a:t>Keras</a:t>
            </a:r>
            <a:r>
              <a:rPr lang="en-IN" dirty="0"/>
              <a:t>, and allows for ease of accessibility to every weight and end-point. Also, it is easy to deploy and expand a collection of pre-processing and pre-trained weights.</a:t>
            </a:r>
          </a:p>
          <a:p>
            <a:pPr algn="just"/>
            <a:r>
              <a:rPr lang="en-IN" dirty="0"/>
              <a:t>Readability - With recent TensorFlow APIs, more factoring and less indenting can be possible. For example, all the inception variants are implemented as about 500 lines of code in </a:t>
            </a:r>
            <a:r>
              <a:rPr lang="en-IN" dirty="0" err="1"/>
              <a:t>TensorNets</a:t>
            </a:r>
            <a:r>
              <a:rPr lang="en-IN" dirty="0"/>
              <a:t> while 2000+ lines in official TensorFlow models.</a:t>
            </a:r>
          </a:p>
          <a:p>
            <a:pPr algn="just"/>
            <a:r>
              <a:rPr lang="en-IN" dirty="0"/>
              <a:t>Reproducibility -We can always reproduce the original results with simple APIs including feature extractions. Furthermore, we don't need to care about a version of TensorFlow </a:t>
            </a:r>
            <a:r>
              <a:rPr lang="en-IN" dirty="0" err="1"/>
              <a:t>beacuse</a:t>
            </a:r>
            <a:r>
              <a:rPr lang="en-IN" dirty="0"/>
              <a:t> compatibilities with various releases of TensorFlow have been checked with Travis.</a:t>
            </a:r>
          </a:p>
        </p:txBody>
      </p:sp>
    </p:spTree>
    <p:extLst>
      <p:ext uri="{BB962C8B-B14F-4D97-AF65-F5344CB8AC3E}">
        <p14:creationId xmlns:p14="http://schemas.microsoft.com/office/powerpoint/2010/main" val="3814314821"/>
      </p:ext>
    </p:extLst>
  </p:cSld>
  <p:clrMapOvr>
    <a:masterClrMapping/>
  </p:clrMapOvr>
  <mc:AlternateContent xmlns:mc="http://schemas.openxmlformats.org/markup-compatibility/2006" xmlns:p14="http://schemas.microsoft.com/office/powerpoint/2010/main">
    <mc:Choice Requires="p14">
      <p:transition spd="slow" p14:dur="2000" advTm="104121"/>
    </mc:Choice>
    <mc:Fallback xmlns="">
      <p:transition spd="slow" advTm="104121"/>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515B63-B6EE-42B1-8A10-7D0C39360B26}"/>
              </a:ext>
            </a:extLst>
          </p:cNvPr>
          <p:cNvSpPr>
            <a:spLocks noGrp="1"/>
          </p:cNvSpPr>
          <p:nvPr>
            <p:ph type="title"/>
          </p:nvPr>
        </p:nvSpPr>
        <p:spPr/>
        <p:txBody>
          <a:bodyPr/>
          <a:lstStyle/>
          <a:p>
            <a:r>
              <a:rPr lang="en-IN" dirty="0"/>
              <a:t>A </a:t>
            </a:r>
            <a:r>
              <a:rPr lang="en-IN" dirty="0" err="1"/>
              <a:t>Keras</a:t>
            </a:r>
            <a:r>
              <a:rPr lang="en-IN" dirty="0"/>
              <a:t> implementation of YOLOv3</a:t>
            </a:r>
          </a:p>
        </p:txBody>
      </p:sp>
      <p:sp>
        <p:nvSpPr>
          <p:cNvPr id="3" name="Content Placeholder 2">
            <a:extLst>
              <a:ext uri="{FF2B5EF4-FFF2-40B4-BE49-F238E27FC236}">
                <a16:creationId xmlns:a16="http://schemas.microsoft.com/office/drawing/2014/main" id="{5646BDD9-ADF1-4521-B0BD-CD94330DE3C8}"/>
              </a:ext>
            </a:extLst>
          </p:cNvPr>
          <p:cNvSpPr>
            <a:spLocks noGrp="1"/>
          </p:cNvSpPr>
          <p:nvPr>
            <p:ph idx="1"/>
          </p:nvPr>
        </p:nvSpPr>
        <p:spPr>
          <a:xfrm>
            <a:off x="913795" y="2636668"/>
            <a:ext cx="10353762" cy="3154531"/>
          </a:xfrm>
        </p:spPr>
        <p:txBody>
          <a:bodyPr/>
          <a:lstStyle/>
          <a:p>
            <a:r>
              <a:rPr lang="en-IN" dirty="0"/>
              <a:t>Download YOLOv3 weights from YOLO website.</a:t>
            </a:r>
          </a:p>
          <a:p>
            <a:r>
              <a:rPr lang="en-IN" dirty="0"/>
              <a:t>Convert the Darknet YOLO model to a </a:t>
            </a:r>
            <a:r>
              <a:rPr lang="en-IN" dirty="0" err="1"/>
              <a:t>Keras</a:t>
            </a:r>
            <a:r>
              <a:rPr lang="en-IN" dirty="0"/>
              <a:t> model.</a:t>
            </a:r>
          </a:p>
          <a:p>
            <a:r>
              <a:rPr lang="en-IN" dirty="0"/>
              <a:t>Run YOLO detection.</a:t>
            </a:r>
          </a:p>
        </p:txBody>
      </p:sp>
    </p:spTree>
    <p:extLst>
      <p:ext uri="{BB962C8B-B14F-4D97-AF65-F5344CB8AC3E}">
        <p14:creationId xmlns:p14="http://schemas.microsoft.com/office/powerpoint/2010/main" val="538835522"/>
      </p:ext>
    </p:extLst>
  </p:cSld>
  <p:clrMapOvr>
    <a:masterClrMapping/>
  </p:clrMapOvr>
  <mc:AlternateContent xmlns:mc="http://schemas.openxmlformats.org/markup-compatibility/2006" xmlns:p14="http://schemas.microsoft.com/office/powerpoint/2010/main">
    <mc:Choice Requires="p14">
      <p:transition spd="slow" p14:dur="2000" advTm="22044"/>
    </mc:Choice>
    <mc:Fallback xmlns="">
      <p:transition spd="slow" advTm="22044"/>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C6CEB0-3B0C-4AC7-998C-A61BDBAA402C}"/>
              </a:ext>
            </a:extLst>
          </p:cNvPr>
          <p:cNvSpPr>
            <a:spLocks noGrp="1"/>
          </p:cNvSpPr>
          <p:nvPr>
            <p:ph type="title"/>
          </p:nvPr>
        </p:nvSpPr>
        <p:spPr/>
        <p:txBody>
          <a:bodyPr/>
          <a:lstStyle/>
          <a:p>
            <a:r>
              <a:rPr lang="en-IN" dirty="0"/>
              <a:t>Applications</a:t>
            </a:r>
          </a:p>
        </p:txBody>
      </p:sp>
      <p:sp>
        <p:nvSpPr>
          <p:cNvPr id="3" name="Content Placeholder 2">
            <a:extLst>
              <a:ext uri="{FF2B5EF4-FFF2-40B4-BE49-F238E27FC236}">
                <a16:creationId xmlns:a16="http://schemas.microsoft.com/office/drawing/2014/main" id="{95196CA2-676D-48E1-8E6D-1EE77EC6777E}"/>
              </a:ext>
            </a:extLst>
          </p:cNvPr>
          <p:cNvSpPr>
            <a:spLocks noGrp="1"/>
          </p:cNvSpPr>
          <p:nvPr>
            <p:ph idx="1"/>
          </p:nvPr>
        </p:nvSpPr>
        <p:spPr/>
        <p:txBody>
          <a:bodyPr>
            <a:normAutofit/>
          </a:bodyPr>
          <a:lstStyle/>
          <a:p>
            <a:pPr marL="36900" indent="0" algn="just">
              <a:buNone/>
            </a:pPr>
            <a:r>
              <a:rPr lang="en-IN" dirty="0"/>
              <a:t>Traffic congestion is a major problem in many cities. Traffic signal controllers with fixed-cycle are not resolving the high waiting time in the intersection. We often see policeman managing traffic light. He sees the cars density on roads based on this he decides the allowed duration of traffic light. Based on this human achievement we are creating a smart Traffic light control taking into account the real time traffic condition that manages traffic at intersection. To implement this we need two main components: eyes to watch the real-time road condition and a brain to process it. A traffic signal system at its core has two major tasks: move as many users through the intersection as possible doing this with as little conflict between these users as possible.</a:t>
            </a:r>
          </a:p>
          <a:p>
            <a:endParaRPr lang="en-IN" dirty="0"/>
          </a:p>
        </p:txBody>
      </p:sp>
    </p:spTree>
    <p:extLst>
      <p:ext uri="{BB962C8B-B14F-4D97-AF65-F5344CB8AC3E}">
        <p14:creationId xmlns:p14="http://schemas.microsoft.com/office/powerpoint/2010/main" val="612225966"/>
      </p:ext>
    </p:extLst>
  </p:cSld>
  <p:clrMapOvr>
    <a:masterClrMapping/>
  </p:clrMapOvr>
  <mc:AlternateContent xmlns:mc="http://schemas.openxmlformats.org/markup-compatibility/2006" xmlns:p14="http://schemas.microsoft.com/office/powerpoint/2010/main">
    <mc:Choice Requires="p14">
      <p:transition spd="slow" p14:dur="2000" advTm="63325"/>
    </mc:Choice>
    <mc:Fallback xmlns="">
      <p:transition spd="slow" advTm="63325"/>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FA4BF4-4B69-4AF5-81F3-6A84577D8FA7}"/>
              </a:ext>
            </a:extLst>
          </p:cNvPr>
          <p:cNvSpPr>
            <a:spLocks noGrp="1"/>
          </p:cNvSpPr>
          <p:nvPr>
            <p:ph type="title"/>
          </p:nvPr>
        </p:nvSpPr>
        <p:spPr/>
        <p:txBody>
          <a:bodyPr/>
          <a:lstStyle/>
          <a:p>
            <a:r>
              <a:rPr lang="en-IN" dirty="0"/>
              <a:t>YOLO</a:t>
            </a:r>
          </a:p>
        </p:txBody>
      </p:sp>
      <p:sp>
        <p:nvSpPr>
          <p:cNvPr id="3" name="Content Placeholder 2">
            <a:extLst>
              <a:ext uri="{FF2B5EF4-FFF2-40B4-BE49-F238E27FC236}">
                <a16:creationId xmlns:a16="http://schemas.microsoft.com/office/drawing/2014/main" id="{6C44BCE4-DB9D-445D-BA6A-6FFEF410DD91}"/>
              </a:ext>
            </a:extLst>
          </p:cNvPr>
          <p:cNvSpPr>
            <a:spLocks noGrp="1"/>
          </p:cNvSpPr>
          <p:nvPr>
            <p:ph idx="1"/>
          </p:nvPr>
        </p:nvSpPr>
        <p:spPr/>
        <p:txBody>
          <a:bodyPr/>
          <a:lstStyle/>
          <a:p>
            <a:pPr marL="36900" indent="0" algn="just">
              <a:buNone/>
            </a:pPr>
            <a:r>
              <a:rPr lang="en-US" dirty="0"/>
              <a:t>You only look once (YOLO) is a state-of-the-art, real-time object detection system YOLO, a new approach to object detection. Prior work on object detection repurposes classifiers to perform detection. Instead, we frame object detection as a regression problem to spatially separated bounding boxes and associated class probabilities. A single neural network predicts bounding boxes and class probabilities directly from full images in one evaluation. Since the whole detection pipeline is a single network, it can be optimized end-to-end directly on detection performance.</a:t>
            </a:r>
            <a:endParaRPr lang="en-IN" dirty="0"/>
          </a:p>
        </p:txBody>
      </p:sp>
    </p:spTree>
    <p:extLst>
      <p:ext uri="{BB962C8B-B14F-4D97-AF65-F5344CB8AC3E}">
        <p14:creationId xmlns:p14="http://schemas.microsoft.com/office/powerpoint/2010/main" val="1964140681"/>
      </p:ext>
    </p:extLst>
  </p:cSld>
  <p:clrMapOvr>
    <a:masterClrMapping/>
  </p:clrMapOvr>
  <mc:AlternateContent xmlns:mc="http://schemas.openxmlformats.org/markup-compatibility/2006" xmlns:p14="http://schemas.microsoft.com/office/powerpoint/2010/main">
    <mc:Choice Requires="p14">
      <p:transition spd="slow" p14:dur="2000" advTm="43919"/>
    </mc:Choice>
    <mc:Fallback xmlns="">
      <p:transition spd="slow" advTm="43919"/>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Custom 35">
      <a:dk1>
        <a:sysClr val="windowText" lastClr="000000"/>
      </a:dk1>
      <a:lt1>
        <a:sysClr val="window" lastClr="FFFFFF"/>
      </a:lt1>
      <a:dk2>
        <a:srgbClr val="4E3B30"/>
      </a:dk2>
      <a:lt2>
        <a:srgbClr val="F4EDD8"/>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Custom 4">
      <a:majorFont>
        <a:latin typeface="Goudy Old Style"/>
        <a:ea typeface=""/>
        <a:cs typeface=""/>
      </a:majorFont>
      <a:minorFont>
        <a:latin typeface="Goudy Old Style"/>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585E981-8C91-4205-A0C3-C991F42B4C9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2C4C00F4-06E9-43E3-AD97-88A857CEFA82}">
  <ds:schemaRefs>
    <ds:schemaRef ds:uri="http://schemas.microsoft.com/office/infopath/2007/PartnerControls"/>
    <ds:schemaRef ds:uri="http://schemas.openxmlformats.org/package/2006/metadata/core-properties"/>
    <ds:schemaRef ds:uri="http://purl.org/dc/elements/1.1/"/>
    <ds:schemaRef ds:uri="http://schemas.microsoft.com/office/2006/metadata/properties"/>
    <ds:schemaRef ds:uri="http://purl.org/dc/dcmitype/"/>
    <ds:schemaRef ds:uri="http://www.w3.org/XML/1998/namespace"/>
    <ds:schemaRef ds:uri="http://schemas.microsoft.com/office/2006/documentManagement/types"/>
    <ds:schemaRef ds:uri="16c05727-aa75-4e4a-9b5f-8a80a1165891"/>
    <ds:schemaRef ds:uri="71af3243-3dd4-4a8d-8c0d-dd76da1f02a5"/>
    <ds:schemaRef ds:uri="http://purl.org/dc/terms/"/>
  </ds:schemaRefs>
</ds:datastoreItem>
</file>

<file path=customXml/itemProps3.xml><?xml version="1.0" encoding="utf-8"?>
<ds:datastoreItem xmlns:ds="http://schemas.openxmlformats.org/officeDocument/2006/customXml" ds:itemID="{64B270AB-C138-415C-897E-3C24487DECF1}">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{9185DB0C-A74E-4CF3-A9CD-9D1A72F85D1D}tf55705232_win32</Template>
  <TotalTime>506</TotalTime>
  <Words>1470</Words>
  <Application>Microsoft Office PowerPoint</Application>
  <PresentationFormat>Widescreen</PresentationFormat>
  <Paragraphs>95</Paragraphs>
  <Slides>22</Slides>
  <Notes>9</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Arial</vt:lpstr>
      <vt:lpstr>Calibri</vt:lpstr>
      <vt:lpstr>Goudy Old Style</vt:lpstr>
      <vt:lpstr>Wingdings 2</vt:lpstr>
      <vt:lpstr>SlateVTI</vt:lpstr>
      <vt:lpstr>Adaptive Traffic Signal Control System </vt:lpstr>
      <vt:lpstr>Adaptive Traffic Signal Control System</vt:lpstr>
      <vt:lpstr>Introduction</vt:lpstr>
      <vt:lpstr>PowerPoint Presentation</vt:lpstr>
      <vt:lpstr>What is TensorNets?</vt:lpstr>
      <vt:lpstr>Guiding principles</vt:lpstr>
      <vt:lpstr>A Keras implementation of YOLOv3</vt:lpstr>
      <vt:lpstr>Applications</vt:lpstr>
      <vt:lpstr>YOLO</vt:lpstr>
      <vt:lpstr>PowerPoint Presentation</vt:lpstr>
      <vt:lpstr>PowerPoint Presentation</vt:lpstr>
      <vt:lpstr>YoloV3 Car Counter</vt:lpstr>
      <vt:lpstr>Working </vt:lpstr>
      <vt:lpstr>PowerPoint Presentation</vt:lpstr>
      <vt:lpstr>Sequence of operations performed</vt:lpstr>
      <vt:lpstr>Code (Synchronization logic) </vt:lpstr>
      <vt:lpstr>Demo</vt:lpstr>
      <vt:lpstr>Result</vt:lpstr>
      <vt:lpstr>Conclusion </vt:lpstr>
      <vt:lpstr>Future Work</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Adaptive Traffic Signal Control System</dc:title>
  <dc:creator>ADITYA DHAKA</dc:creator>
  <cp:lastModifiedBy>Mathur, Aarush</cp:lastModifiedBy>
  <cp:revision>70</cp:revision>
  <dcterms:created xsi:type="dcterms:W3CDTF">2021-12-13T20:02:32Z</dcterms:created>
  <dcterms:modified xsi:type="dcterms:W3CDTF">2023-06-13T18:56:03Z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